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8" r:id="rId2"/>
    <p:sldId id="268" r:id="rId3"/>
    <p:sldId id="269" r:id="rId4"/>
    <p:sldId id="270" r:id="rId5"/>
    <p:sldId id="259" r:id="rId6"/>
    <p:sldId id="267" r:id="rId7"/>
    <p:sldId id="266" r:id="rId8"/>
    <p:sldId id="271" r:id="rId9"/>
    <p:sldId id="272" r:id="rId10"/>
    <p:sldId id="260" r:id="rId11"/>
    <p:sldId id="273" r:id="rId12"/>
    <p:sldId id="274" r:id="rId13"/>
    <p:sldId id="275" r:id="rId14"/>
    <p:sldId id="264" r:id="rId15"/>
    <p:sldId id="265" r:id="rId16"/>
    <p:sldId id="263" r:id="rId17"/>
    <p:sldId id="276" r:id="rId18"/>
    <p:sldId id="277" r:id="rId19"/>
    <p:sldId id="278" r:id="rId20"/>
    <p:sldId id="293" r:id="rId21"/>
    <p:sldId id="279" r:id="rId22"/>
    <p:sldId id="280" r:id="rId23"/>
    <p:sldId id="281" r:id="rId24"/>
    <p:sldId id="282" r:id="rId25"/>
    <p:sldId id="283" r:id="rId26"/>
    <p:sldId id="285" r:id="rId27"/>
    <p:sldId id="284" r:id="rId28"/>
    <p:sldId id="291" r:id="rId29"/>
    <p:sldId id="286" r:id="rId30"/>
    <p:sldId id="288" r:id="rId31"/>
    <p:sldId id="292" r:id="rId32"/>
    <p:sldId id="289" r:id="rId33"/>
    <p:sldId id="290" r:id="rId3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CD9CB-9384-4AF3-B2D4-AFA63BF21751}" v="8" dt="2023-03-21T14:08:16.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4" d="100"/>
          <a:sy n="84" d="100"/>
        </p:scale>
        <p:origin x="4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pa Read" userId="9ce8bab8-1550-4943-bc86-7d2255cbef31" providerId="ADAL" clId="{131CD9CB-9384-4AF3-B2D4-AFA63BF21751}"/>
    <pc:docChg chg="undo redo custSel addSld modSld modHandout">
      <pc:chgData name="Pippa Read" userId="9ce8bab8-1550-4943-bc86-7d2255cbef31" providerId="ADAL" clId="{131CD9CB-9384-4AF3-B2D4-AFA63BF21751}" dt="2023-03-21T14:08:28.424" v="201" actId="207"/>
      <pc:docMkLst>
        <pc:docMk/>
      </pc:docMkLst>
      <pc:sldChg chg="delSp modSp add mod">
        <pc:chgData name="Pippa Read" userId="9ce8bab8-1550-4943-bc86-7d2255cbef31" providerId="ADAL" clId="{131CD9CB-9384-4AF3-B2D4-AFA63BF21751}" dt="2023-03-21T14:08:28.424" v="201" actId="207"/>
        <pc:sldMkLst>
          <pc:docMk/>
          <pc:sldMk cId="178963715" sldId="293"/>
        </pc:sldMkLst>
        <pc:spChg chg="mod">
          <ac:chgData name="Pippa Read" userId="9ce8bab8-1550-4943-bc86-7d2255cbef31" providerId="ADAL" clId="{131CD9CB-9384-4AF3-B2D4-AFA63BF21751}" dt="2023-03-21T14:08:28.424" v="201" actId="207"/>
          <ac:spMkLst>
            <pc:docMk/>
            <pc:sldMk cId="178963715" sldId="293"/>
            <ac:spMk id="2" creationId="{00000000-0000-0000-0000-000000000000}"/>
          </ac:spMkLst>
        </pc:spChg>
        <pc:spChg chg="del">
          <ac:chgData name="Pippa Read" userId="9ce8bab8-1550-4943-bc86-7d2255cbef31" providerId="ADAL" clId="{131CD9CB-9384-4AF3-B2D4-AFA63BF21751}" dt="2023-03-21T14:04:42.247" v="24" actId="478"/>
          <ac:spMkLst>
            <pc:docMk/>
            <pc:sldMk cId="178963715" sldId="293"/>
            <ac:spMk id="3" creationId="{00000000-0000-0000-0000-000000000000}"/>
          </ac:spMkLst>
        </pc:spChg>
        <pc:picChg chg="mod">
          <ac:chgData name="Pippa Read" userId="9ce8bab8-1550-4943-bc86-7d2255cbef31" providerId="ADAL" clId="{131CD9CB-9384-4AF3-B2D4-AFA63BF21751}" dt="2023-03-21T14:08:16.695" v="198" actId="1076"/>
          <ac:picMkLst>
            <pc:docMk/>
            <pc:sldMk cId="178963715" sldId="293"/>
            <ac:picMk id="102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2625" cy="341297"/>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5621696" y="2"/>
            <a:ext cx="4302625" cy="341297"/>
          </a:xfrm>
          <a:prstGeom prst="rect">
            <a:avLst/>
          </a:prstGeom>
        </p:spPr>
        <p:txBody>
          <a:bodyPr vert="horz" lIns="91431" tIns="45715" rIns="91431" bIns="45715" rtlCol="0"/>
          <a:lstStyle>
            <a:lvl1pPr algn="r">
              <a:defRPr sz="1200"/>
            </a:lvl1pPr>
          </a:lstStyle>
          <a:p>
            <a:fld id="{BD8DC83F-28DD-429E-97D6-E4E1AF43B996}" type="datetimeFigureOut">
              <a:rPr lang="en-GB" smtClean="0"/>
              <a:t>20/03/2023</a:t>
            </a:fld>
            <a:endParaRPr lang="en-GB"/>
          </a:p>
        </p:txBody>
      </p:sp>
      <p:sp>
        <p:nvSpPr>
          <p:cNvPr id="4" name="Footer Placeholder 3"/>
          <p:cNvSpPr>
            <a:spLocks noGrp="1"/>
          </p:cNvSpPr>
          <p:nvPr>
            <p:ph type="ftr" sz="quarter" idx="2"/>
          </p:nvPr>
        </p:nvSpPr>
        <p:spPr>
          <a:xfrm>
            <a:off x="2" y="6456379"/>
            <a:ext cx="4302625" cy="341297"/>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79"/>
            <a:ext cx="4302625" cy="341297"/>
          </a:xfrm>
          <a:prstGeom prst="rect">
            <a:avLst/>
          </a:prstGeom>
        </p:spPr>
        <p:txBody>
          <a:bodyPr vert="horz" lIns="91431" tIns="45715" rIns="91431" bIns="45715" rtlCol="0" anchor="b"/>
          <a:lstStyle>
            <a:lvl1pPr algn="r">
              <a:defRPr sz="1200"/>
            </a:lvl1pPr>
          </a:lstStyle>
          <a:p>
            <a:fld id="{D6D7EC72-D1AE-45E8-BB5F-E7D68340FF39}" type="slidenum">
              <a:rPr lang="en-GB" smtClean="0"/>
              <a:t>‹#›</a:t>
            </a:fld>
            <a:endParaRPr lang="en-GB"/>
          </a:p>
        </p:txBody>
      </p:sp>
    </p:spTree>
    <p:extLst>
      <p:ext uri="{BB962C8B-B14F-4D97-AF65-F5344CB8AC3E}">
        <p14:creationId xmlns:p14="http://schemas.microsoft.com/office/powerpoint/2010/main" val="31574118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831F0F7-CA16-4EFF-8A76-9B5A26C8387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105564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31F0F7-CA16-4EFF-8A76-9B5A26C8387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378670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31F0F7-CA16-4EFF-8A76-9B5A26C8387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60973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31F0F7-CA16-4EFF-8A76-9B5A26C8387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117537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1F0F7-CA16-4EFF-8A76-9B5A26C8387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197664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831F0F7-CA16-4EFF-8A76-9B5A26C8387D}"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3981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31F0F7-CA16-4EFF-8A76-9B5A26C8387D}" type="datetimeFigureOut">
              <a:rPr lang="en-GB" smtClean="0"/>
              <a:t>20/03/2023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22191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831F0F7-CA16-4EFF-8A76-9B5A26C8387D}" type="datetimeFigureOut">
              <a:rPr lang="en-GB" smtClean="0"/>
              <a:t>20/03/2023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254048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F0F7-CA16-4EFF-8A76-9B5A26C8387D}" type="datetimeFigureOut">
              <a:rPr lang="en-GB" smtClean="0"/>
              <a:t>20/03/2023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257909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31F0F7-CA16-4EFF-8A76-9B5A26C8387D}"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19573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31F0F7-CA16-4EFF-8A76-9B5A26C8387D}"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E5B2E-8A64-4230-B5E4-7A3605787A51}" type="slidenum">
              <a:rPr lang="en-GB" smtClean="0"/>
              <a:t>‹#›</a:t>
            </a:fld>
            <a:endParaRPr lang="en-GB"/>
          </a:p>
        </p:txBody>
      </p:sp>
    </p:spTree>
    <p:extLst>
      <p:ext uri="{BB962C8B-B14F-4D97-AF65-F5344CB8AC3E}">
        <p14:creationId xmlns:p14="http://schemas.microsoft.com/office/powerpoint/2010/main" val="28739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1F0F7-CA16-4EFF-8A76-9B5A26C8387D}" type="datetimeFigureOut">
              <a:rPr lang="en-GB" smtClean="0"/>
              <a:t>20/03/2023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E5B2E-8A64-4230-B5E4-7A3605787A51}" type="slidenum">
              <a:rPr lang="en-GB" smtClean="0"/>
              <a:t>‹#›</a:t>
            </a:fld>
            <a:endParaRPr lang="en-GB"/>
          </a:p>
        </p:txBody>
      </p:sp>
    </p:spTree>
    <p:extLst>
      <p:ext uri="{BB962C8B-B14F-4D97-AF65-F5344CB8AC3E}">
        <p14:creationId xmlns:p14="http://schemas.microsoft.com/office/powerpoint/2010/main" val="323091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bc.co.uk/science/earth/earth_timeline/first_lif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bc.co.uk/science/earth/earth_timeline/first_life"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gif"/></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www.twig-world.com/film/pollution-air-1254/" TargetMode="Externa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bc.co.uk/science/earth/earth_timeline/earth_formed#p00fzss4"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51" y="987425"/>
            <a:ext cx="3932237" cy="4873625"/>
          </a:xfrm>
        </p:spPr>
        <p:txBody>
          <a:bodyPr>
            <a:normAutofit/>
          </a:bodyPr>
          <a:lstStyle/>
          <a:p>
            <a:r>
              <a:rPr lang="en-GB" b="1" dirty="0"/>
              <a:t>13.1 </a:t>
            </a:r>
            <a:r>
              <a:rPr lang="en-GB" dirty="0"/>
              <a:t>Originally, </a:t>
            </a:r>
            <a:r>
              <a:rPr lang="en-GB" b="1" dirty="0">
                <a:solidFill>
                  <a:srgbClr val="FF0000"/>
                </a:solidFill>
              </a:rPr>
              <a:t>4.5</a:t>
            </a:r>
            <a:r>
              <a:rPr lang="en-GB" dirty="0"/>
              <a:t> billion years ago, the Earth was a very hot molten ball of rock.</a:t>
            </a:r>
          </a:p>
        </p:txBody>
      </p:sp>
      <p:pic>
        <p:nvPicPr>
          <p:cNvPr id="1026" name="Picture 2" descr="Artwork showing the early Earth"/>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5651" y="987425"/>
            <a:ext cx="4567783" cy="1569660"/>
          </a:xfrm>
          <a:prstGeom prst="rect">
            <a:avLst/>
          </a:prstGeom>
          <a:noFill/>
        </p:spPr>
        <p:txBody>
          <a:bodyPr wrap="square" rtlCol="0">
            <a:spAutoFit/>
          </a:bodyPr>
          <a:lstStyle/>
          <a:p>
            <a:r>
              <a:rPr lang="en-GB" sz="4800" b="1" dirty="0">
                <a:latin typeface="+mj-lt"/>
              </a:rPr>
              <a:t>The Earth’s Early Atmosphere</a:t>
            </a:r>
            <a:endParaRPr lang="en-GB" sz="1400" b="1" dirty="0">
              <a:latin typeface="+mj-lt"/>
            </a:endParaRPr>
          </a:p>
        </p:txBody>
      </p:sp>
    </p:spTree>
    <p:extLst>
      <p:ext uri="{BB962C8B-B14F-4D97-AF65-F5344CB8AC3E}">
        <p14:creationId xmlns:p14="http://schemas.microsoft.com/office/powerpoint/2010/main" val="229188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27" y="1627571"/>
            <a:ext cx="4649273" cy="5230429"/>
          </a:xfrm>
        </p:spPr>
        <p:txBody>
          <a:bodyPr>
            <a:normAutofit fontScale="90000"/>
          </a:bodyPr>
          <a:lstStyle/>
          <a:p>
            <a:r>
              <a:rPr lang="en-GB" dirty="0"/>
              <a:t>In these oceans, simple life began around </a:t>
            </a:r>
            <a:r>
              <a:rPr lang="en-GB" b="1" dirty="0">
                <a:solidFill>
                  <a:srgbClr val="FF0000"/>
                </a:solidFill>
              </a:rPr>
              <a:t>3.4</a:t>
            </a:r>
            <a:r>
              <a:rPr lang="en-GB" dirty="0"/>
              <a:t> billion years ago including bacteria living in colonies called </a:t>
            </a:r>
            <a:r>
              <a:rPr lang="en-GB" b="1" dirty="0">
                <a:solidFill>
                  <a:srgbClr val="FF0000"/>
                </a:solidFill>
              </a:rPr>
              <a:t>stromatolites</a:t>
            </a:r>
            <a:r>
              <a:rPr lang="en-GB" dirty="0"/>
              <a:t>. They were some of the first organisms to </a:t>
            </a:r>
            <a:r>
              <a:rPr lang="en-GB" b="1" dirty="0">
                <a:solidFill>
                  <a:srgbClr val="FF0000"/>
                </a:solidFill>
              </a:rPr>
              <a:t>photosynthesise</a:t>
            </a:r>
            <a:r>
              <a:rPr lang="en-GB" dirty="0"/>
              <a:t> and release </a:t>
            </a:r>
            <a:r>
              <a:rPr lang="en-GB" b="1" dirty="0">
                <a:solidFill>
                  <a:srgbClr val="FF0000"/>
                </a:solidFill>
              </a:rPr>
              <a:t>oxygen</a:t>
            </a:r>
            <a:r>
              <a:rPr lang="en-GB" dirty="0"/>
              <a:t> into our world. Life first began in the oceans because the water molecules helped protect developing life from the harmful UV rays.</a:t>
            </a:r>
            <a:br>
              <a:rPr lang="en-GB" dirty="0"/>
            </a:br>
            <a:br>
              <a:rPr lang="en-GB" dirty="0"/>
            </a:br>
            <a:r>
              <a:rPr lang="en-GB" sz="2000" u="sng" dirty="0">
                <a:hlinkClick r:id="rId2"/>
              </a:rPr>
              <a:t>http://www.bbc.co.uk/science/earth/earth_timeline/first_life</a:t>
            </a:r>
            <a:r>
              <a:rPr lang="en-GB" sz="2000" dirty="0"/>
              <a:t> </a:t>
            </a:r>
            <a:br>
              <a:rPr lang="en-GB" dirty="0"/>
            </a:br>
            <a:endParaRPr lang="en-GB" dirty="0"/>
          </a:p>
        </p:txBody>
      </p:sp>
      <p:pic>
        <p:nvPicPr>
          <p:cNvPr id="2050" name="Picture 2" descr="Stromatolite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381" r="14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7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66" y="4260850"/>
            <a:ext cx="3932237" cy="1600200"/>
          </a:xfrm>
        </p:spPr>
        <p:txBody>
          <a:bodyPr>
            <a:normAutofit fontScale="90000"/>
          </a:bodyPr>
          <a:lstStyle/>
          <a:p>
            <a:r>
              <a:rPr lang="en-GB" dirty="0"/>
              <a:t>[The oxygen produced in the seas then reacted with </a:t>
            </a:r>
            <a:r>
              <a:rPr lang="en-GB" b="1" dirty="0">
                <a:solidFill>
                  <a:srgbClr val="FF0000"/>
                </a:solidFill>
              </a:rPr>
              <a:t>iron</a:t>
            </a:r>
            <a:r>
              <a:rPr lang="en-GB" dirty="0"/>
              <a:t> dissolved in the seas to form iron (III) oxide rich rocks which we see all over the planet. After this process was over, oxygen then began to form in the atmosphere.]</a:t>
            </a:r>
          </a:p>
        </p:txBody>
      </p:sp>
      <p:pic>
        <p:nvPicPr>
          <p:cNvPr id="6" name="Picture 5"/>
          <p:cNvPicPr>
            <a:picLocks noChangeAspect="1"/>
          </p:cNvPicPr>
          <p:nvPr/>
        </p:nvPicPr>
        <p:blipFill>
          <a:blip r:embed="rId2"/>
          <a:stretch>
            <a:fillRect/>
          </a:stretch>
        </p:blipFill>
        <p:spPr>
          <a:xfrm>
            <a:off x="5183188" y="1426660"/>
            <a:ext cx="6676623" cy="4434390"/>
          </a:xfrm>
          <a:prstGeom prst="rect">
            <a:avLst/>
          </a:prstGeom>
        </p:spPr>
      </p:pic>
    </p:spTree>
    <p:extLst>
      <p:ext uri="{BB962C8B-B14F-4D97-AF65-F5344CB8AC3E}">
        <p14:creationId xmlns:p14="http://schemas.microsoft.com/office/powerpoint/2010/main" val="393565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2" y="4270981"/>
            <a:ext cx="2151996" cy="426432"/>
          </a:xfrm>
        </p:spPr>
        <p:txBody>
          <a:bodyPr>
            <a:normAutofit fontScale="90000"/>
          </a:bodyPr>
          <a:lstStyle/>
          <a:p>
            <a:endParaRPr lang="en-GB" dirty="0"/>
          </a:p>
        </p:txBody>
      </p:sp>
      <p:sp>
        <p:nvSpPr>
          <p:cNvPr id="4" name="Text Placeholder 3"/>
          <p:cNvSpPr>
            <a:spLocks noGrp="1"/>
          </p:cNvSpPr>
          <p:nvPr>
            <p:ph type="body" sz="half" idx="2"/>
          </p:nvPr>
        </p:nvSpPr>
        <p:spPr/>
        <p:txBody>
          <a:bodyPr>
            <a:noAutofit/>
          </a:bodyPr>
          <a:lstStyle/>
          <a:p>
            <a:r>
              <a:rPr lang="en-GB" sz="3600" dirty="0">
                <a:latin typeface="+mj-lt"/>
              </a:rPr>
              <a:t>Eventually around </a:t>
            </a:r>
            <a:r>
              <a:rPr lang="en-GB" sz="3600" b="1" dirty="0">
                <a:solidFill>
                  <a:srgbClr val="FF0000"/>
                </a:solidFill>
                <a:latin typeface="+mj-lt"/>
              </a:rPr>
              <a:t>2.7</a:t>
            </a:r>
            <a:r>
              <a:rPr lang="en-GB" sz="3600" dirty="0">
                <a:latin typeface="+mj-lt"/>
              </a:rPr>
              <a:t> billion years ago more complex plant life evolved and other organisms which could exist in an oxygen rich atmosphere.</a:t>
            </a:r>
          </a:p>
        </p:txBody>
      </p:sp>
      <p:pic>
        <p:nvPicPr>
          <p:cNvPr id="15362" name="Picture 2" descr="Image result for marine life"/>
          <p:cNvPicPr>
            <a:picLocks noChangeAspect="1" noChangeArrowheads="1"/>
          </p:cNvPicPr>
          <p:nvPr/>
        </p:nvPicPr>
        <p:blipFill rotWithShape="1">
          <a:blip r:embed="rId2">
            <a:extLst>
              <a:ext uri="{28A0092B-C50C-407E-A947-70E740481C1C}">
                <a14:useLocalDpi xmlns:a14="http://schemas.microsoft.com/office/drawing/2010/main" val="0"/>
              </a:ext>
            </a:extLst>
          </a:blip>
          <a:srcRect l="-7104" t="1567" r="26899" b="-1567"/>
          <a:stretch/>
        </p:blipFill>
        <p:spPr bwMode="auto">
          <a:xfrm>
            <a:off x="4772025" y="2057400"/>
            <a:ext cx="6941484" cy="402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9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319" y="589970"/>
            <a:ext cx="3932237" cy="5661057"/>
          </a:xfrm>
        </p:spPr>
        <p:txBody>
          <a:bodyPr>
            <a:normAutofit fontScale="90000"/>
          </a:bodyPr>
          <a:lstStyle/>
          <a:p>
            <a:r>
              <a:rPr lang="en-GB" dirty="0"/>
              <a:t>As a result of photosynthesis, the level of carbon dioxide also </a:t>
            </a:r>
            <a:r>
              <a:rPr lang="en-GB" b="1" dirty="0">
                <a:solidFill>
                  <a:srgbClr val="FF0000"/>
                </a:solidFill>
              </a:rPr>
              <a:t>decreased</a:t>
            </a:r>
            <a:r>
              <a:rPr lang="en-GB" dirty="0"/>
              <a:t> further. </a:t>
            </a:r>
            <a:br>
              <a:rPr lang="en-GB" dirty="0"/>
            </a:br>
            <a:br>
              <a:rPr lang="en-GB" dirty="0"/>
            </a:br>
            <a:br>
              <a:rPr lang="en-GB" dirty="0"/>
            </a:br>
            <a:r>
              <a:rPr lang="en-GB" dirty="0"/>
              <a:t>Furthermore, the remains of living organisms began to form </a:t>
            </a:r>
            <a:r>
              <a:rPr lang="en-GB" b="1" dirty="0">
                <a:solidFill>
                  <a:srgbClr val="FF0000"/>
                </a:solidFill>
              </a:rPr>
              <a:t>fossil</a:t>
            </a:r>
            <a:r>
              <a:rPr lang="en-GB" dirty="0"/>
              <a:t> fuels and more carbon dioxide was locked up in fossil fuels.</a:t>
            </a:r>
            <a:br>
              <a:rPr lang="en-GB" dirty="0"/>
            </a:br>
            <a:endParaRPr lang="en-GB" dirty="0"/>
          </a:p>
        </p:txBody>
      </p:sp>
      <p:pic>
        <p:nvPicPr>
          <p:cNvPr id="16386" name="Picture 2" descr="Image result for fossil fuels formation"/>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2284" b="2906"/>
          <a:stretch/>
        </p:blipFill>
        <p:spPr bwMode="auto">
          <a:xfrm>
            <a:off x="5892637" y="589970"/>
            <a:ext cx="5616190" cy="582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4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4556235"/>
            <a:ext cx="4836347" cy="1600200"/>
          </a:xfrm>
        </p:spPr>
        <p:txBody>
          <a:bodyPr>
            <a:normAutofit fontScale="90000"/>
          </a:bodyPr>
          <a:lstStyle/>
          <a:p>
            <a:r>
              <a:rPr lang="en-GB" dirty="0"/>
              <a:t>As oxygen began to build up in the atmosphere (O</a:t>
            </a:r>
            <a:r>
              <a:rPr lang="en-GB" baseline="-25000" dirty="0"/>
              <a:t>2</a:t>
            </a:r>
            <a:r>
              <a:rPr lang="en-GB" dirty="0"/>
              <a:t>), some of this oxygen eventually formed </a:t>
            </a:r>
            <a:r>
              <a:rPr lang="en-GB" b="1" dirty="0">
                <a:solidFill>
                  <a:srgbClr val="FF0000"/>
                </a:solidFill>
              </a:rPr>
              <a:t>ozone</a:t>
            </a:r>
            <a:r>
              <a:rPr lang="en-GB" dirty="0"/>
              <a:t> (O</a:t>
            </a:r>
            <a:r>
              <a:rPr lang="en-GB" baseline="-25000" dirty="0"/>
              <a:t>3</a:t>
            </a:r>
            <a:r>
              <a:rPr lang="en-GB" dirty="0"/>
              <a:t>). </a:t>
            </a:r>
            <a:br>
              <a:rPr lang="en-GB" dirty="0"/>
            </a:br>
            <a:br>
              <a:rPr lang="en-GB" dirty="0"/>
            </a:br>
            <a:r>
              <a:rPr lang="en-GB" dirty="0"/>
              <a:t>Ozone is a naturally occurring </a:t>
            </a:r>
            <a:r>
              <a:rPr lang="en-GB" b="1" dirty="0">
                <a:solidFill>
                  <a:srgbClr val="FF0000"/>
                </a:solidFill>
              </a:rPr>
              <a:t>allotrope</a:t>
            </a:r>
            <a:r>
              <a:rPr lang="en-GB" dirty="0"/>
              <a:t> (form) of oxygen. The ozone layer was necessary to allow plant and animal life to move to land as they were now protected from harmful UV rays by the ozone layer, leading an explosion of life.</a:t>
            </a:r>
          </a:p>
        </p:txBody>
      </p:sp>
      <p:pic>
        <p:nvPicPr>
          <p:cNvPr id="4098" name="Picture 2" descr="http://static.guim.co.uk/sys-images/Guardian/Pix/pictures/2012/2/1/1328106111804/McMurdo-Sound-Antarctica-008.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007" r="120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7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23" y="4650827"/>
            <a:ext cx="4662377" cy="1600200"/>
          </a:xfrm>
        </p:spPr>
        <p:txBody>
          <a:bodyPr>
            <a:normAutofit fontScale="90000"/>
          </a:bodyPr>
          <a:lstStyle/>
          <a:p>
            <a:r>
              <a:rPr lang="en-GB" b="1" dirty="0"/>
              <a:t>13.2</a:t>
            </a:r>
            <a:r>
              <a:rPr lang="en-GB" dirty="0"/>
              <a:t> For the last 200 million years the composition has been much the same as they are today. </a:t>
            </a:r>
            <a:r>
              <a:rPr lang="en-GB" b="1" dirty="0"/>
              <a:t>78</a:t>
            </a:r>
            <a:r>
              <a:rPr lang="en-GB" dirty="0"/>
              <a:t>% nitrogen, </a:t>
            </a:r>
            <a:r>
              <a:rPr lang="en-GB" b="1" dirty="0"/>
              <a:t>21</a:t>
            </a:r>
            <a:r>
              <a:rPr lang="en-GB" dirty="0"/>
              <a:t>% oxygen, small proportions of other gases including </a:t>
            </a:r>
            <a:r>
              <a:rPr lang="en-GB" b="1" dirty="0"/>
              <a:t>0.90% argon</a:t>
            </a:r>
            <a:r>
              <a:rPr lang="en-GB" dirty="0"/>
              <a:t>, </a:t>
            </a:r>
            <a:r>
              <a:rPr lang="en-GB" b="1" dirty="0"/>
              <a:t>0.04%</a:t>
            </a:r>
            <a:r>
              <a:rPr lang="en-GB" dirty="0"/>
              <a:t> </a:t>
            </a:r>
            <a:r>
              <a:rPr lang="en-GB" b="1" dirty="0"/>
              <a:t>carbon dioxide</a:t>
            </a:r>
            <a:r>
              <a:rPr lang="en-GB" dirty="0"/>
              <a:t>, and a varying amount of </a:t>
            </a:r>
            <a:r>
              <a:rPr lang="en-GB" b="1" dirty="0"/>
              <a:t>water vapour</a:t>
            </a:r>
            <a:r>
              <a:rPr lang="en-GB" dirty="0"/>
              <a:t> which depends on the weather, plus lots of other things including noble gases.</a:t>
            </a:r>
          </a:p>
        </p:txBody>
      </p:sp>
      <p:pic>
        <p:nvPicPr>
          <p:cNvPr id="7172" name="Picture 4" descr="Image result for percentage of gases in the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764758"/>
            <a:ext cx="4290300" cy="54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4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194" y="5060950"/>
            <a:ext cx="4284006" cy="1600200"/>
          </a:xfrm>
        </p:spPr>
        <p:txBody>
          <a:bodyPr>
            <a:normAutofit fontScale="90000"/>
          </a:bodyPr>
          <a:lstStyle/>
          <a:p>
            <a:pPr lvl="0"/>
            <a:r>
              <a:rPr lang="en-GB" dirty="0"/>
              <a:t>The carbon dioxide is locked up in </a:t>
            </a:r>
            <a:r>
              <a:rPr lang="en-GB" b="1" dirty="0"/>
              <a:t>fossil</a:t>
            </a:r>
            <a:r>
              <a:rPr lang="en-GB" dirty="0"/>
              <a:t> fuels and </a:t>
            </a:r>
            <a:r>
              <a:rPr lang="en-GB" b="1" dirty="0"/>
              <a:t>carbonate</a:t>
            </a:r>
            <a:r>
              <a:rPr lang="en-GB" dirty="0"/>
              <a:t> rocks. Some carbon dioxide is dissolved in the </a:t>
            </a:r>
            <a:r>
              <a:rPr lang="en-GB" b="1" dirty="0"/>
              <a:t>ocean</a:t>
            </a:r>
            <a:r>
              <a:rPr lang="en-GB" dirty="0"/>
              <a:t>s. The amount of carbon dioxide dissolved in the </a:t>
            </a:r>
            <a:r>
              <a:rPr lang="en-GB" b="1" dirty="0"/>
              <a:t>oceans</a:t>
            </a:r>
            <a:r>
              <a:rPr lang="en-GB" dirty="0"/>
              <a:t> affects the marine environment.</a:t>
            </a:r>
            <a:br>
              <a:rPr lang="en-GB" dirty="0"/>
            </a:br>
            <a:br>
              <a:rPr lang="en-GB" dirty="0"/>
            </a:br>
            <a:br>
              <a:rPr lang="en-GB" dirty="0"/>
            </a:br>
            <a:r>
              <a:rPr lang="en-GB" sz="2700" u="sng" dirty="0">
                <a:hlinkClick r:id="rId2"/>
              </a:rPr>
              <a:t>http://www.bbc.co.uk/science/earth/earth_timeline/first_life</a:t>
            </a:r>
            <a:r>
              <a:rPr lang="en-GB" sz="2700" dirty="0"/>
              <a:t> </a:t>
            </a:r>
            <a:br>
              <a:rPr lang="en-GB" dirty="0"/>
            </a:br>
            <a:endParaRPr lang="en-GB" dirty="0"/>
          </a:p>
        </p:txBody>
      </p:sp>
      <p:pic>
        <p:nvPicPr>
          <p:cNvPr id="5" name="Picture Placeholder 4" descr="New evidence from ancient volcanic rock suggests Earth’s atmosphere 2.7 billion years ago was less than half as thick as it is today. "/>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375" r="143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9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194" y="5060950"/>
            <a:ext cx="4284006" cy="1600200"/>
          </a:xfrm>
        </p:spPr>
        <p:txBody>
          <a:bodyPr>
            <a:normAutofit fontScale="90000"/>
          </a:bodyPr>
          <a:lstStyle/>
          <a:p>
            <a:pPr lvl="0"/>
            <a:r>
              <a:rPr lang="en-GB" dirty="0"/>
              <a:t>The carbon dioxide is also locked up in living organisms when it is converted to glucose and oxygen during photosynthesis (equation)</a:t>
            </a:r>
            <a:br>
              <a:rPr lang="en-GB" dirty="0"/>
            </a:br>
            <a:br>
              <a:rPr lang="en-GB" dirty="0"/>
            </a:br>
            <a:r>
              <a:rPr lang="en-GB" dirty="0"/>
              <a:t>Fossil fuels formed (coal, oil, natural gas), when organisms were crushed under pressure and heated in the absence of oxygen for millennia. </a:t>
            </a:r>
            <a:br>
              <a:rPr lang="en-GB" dirty="0"/>
            </a:br>
            <a:br>
              <a:rPr lang="en-GB" dirty="0"/>
            </a:br>
            <a:r>
              <a:rPr lang="en-GB" dirty="0"/>
              <a:t>Sedimentary rocks. </a:t>
            </a:r>
          </a:p>
        </p:txBody>
      </p:sp>
      <p:pic>
        <p:nvPicPr>
          <p:cNvPr id="4" name="Picture 2" descr="Image result for fossil fuels formation"/>
          <p:cNvPicPr>
            <a:picLocks noChangeAspect="1" noChangeArrowheads="1"/>
          </p:cNvPicPr>
          <p:nvPr/>
        </p:nvPicPr>
        <p:blipFill rotWithShape="1">
          <a:blip r:embed="rId2">
            <a:extLst>
              <a:ext uri="{28A0092B-C50C-407E-A947-70E740481C1C}">
                <a14:useLocalDpi xmlns:a14="http://schemas.microsoft.com/office/drawing/2010/main" val="0"/>
              </a:ext>
            </a:extLst>
          </a:blip>
          <a:srcRect t="2284" b="2906"/>
          <a:stretch/>
        </p:blipFill>
        <p:spPr bwMode="auto">
          <a:xfrm>
            <a:off x="5892637" y="589970"/>
            <a:ext cx="5616190" cy="582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0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23" y="4650827"/>
            <a:ext cx="6018211" cy="1600200"/>
          </a:xfrm>
        </p:spPr>
        <p:txBody>
          <a:bodyPr>
            <a:normAutofit fontScale="90000"/>
          </a:bodyPr>
          <a:lstStyle/>
          <a:p>
            <a:br>
              <a:rPr lang="en-GB" b="1" dirty="0"/>
            </a:br>
            <a:br>
              <a:rPr lang="en-GB" b="1" dirty="0"/>
            </a:br>
            <a:br>
              <a:rPr lang="en-GB" b="1" dirty="0"/>
            </a:br>
            <a:br>
              <a:rPr lang="en-GB" b="1" dirty="0"/>
            </a:br>
            <a:br>
              <a:rPr lang="en-GB" b="1" dirty="0"/>
            </a:br>
            <a:r>
              <a:rPr lang="en-GB" b="1" dirty="0"/>
              <a:t>Nitrogen</a:t>
            </a:r>
            <a:br>
              <a:rPr lang="en-GB" b="1" dirty="0"/>
            </a:br>
            <a:r>
              <a:rPr lang="en-GB" dirty="0"/>
              <a:t> - formed and released from volcanoes</a:t>
            </a:r>
            <a:br>
              <a:rPr lang="en-GB" dirty="0"/>
            </a:br>
            <a:r>
              <a:rPr lang="en-GB" dirty="0"/>
              <a:t> - levels built up as it is very unreactive</a:t>
            </a:r>
            <a:br>
              <a:rPr lang="en-GB" b="1" dirty="0"/>
            </a:br>
            <a:br>
              <a:rPr lang="en-GB" b="1" dirty="0"/>
            </a:br>
            <a:r>
              <a:rPr lang="en-GB" b="1" dirty="0"/>
              <a:t>Ammonia</a:t>
            </a:r>
            <a:br>
              <a:rPr lang="en-GB" b="1" dirty="0"/>
            </a:br>
            <a:r>
              <a:rPr lang="en-GB" dirty="0"/>
              <a:t> - may have been trace amounts</a:t>
            </a:r>
            <a:br>
              <a:rPr lang="en-GB" dirty="0"/>
            </a:br>
            <a:r>
              <a:rPr lang="en-GB" dirty="0"/>
              <a:t> - reacted with oxygen to form nitrogen (equation)</a:t>
            </a:r>
            <a:br>
              <a:rPr lang="en-GB" b="1" dirty="0"/>
            </a:br>
            <a:br>
              <a:rPr lang="en-GB" b="1" dirty="0"/>
            </a:br>
            <a:r>
              <a:rPr lang="en-GB" b="1" dirty="0"/>
              <a:t>Methane</a:t>
            </a:r>
            <a:br>
              <a:rPr lang="en-GB" b="1" dirty="0"/>
            </a:br>
            <a:r>
              <a:rPr lang="en-GB" dirty="0"/>
              <a:t> - may have been trace amounts</a:t>
            </a:r>
            <a:br>
              <a:rPr lang="en-GB" dirty="0"/>
            </a:br>
            <a:r>
              <a:rPr lang="en-GB" dirty="0"/>
              <a:t> - reacted with oxygen to form carbon dioxide (equation)</a:t>
            </a:r>
            <a:br>
              <a:rPr lang="en-GB" b="1" dirty="0"/>
            </a:br>
            <a:endParaRPr lang="en-GB" dirty="0"/>
          </a:p>
        </p:txBody>
      </p:sp>
      <p:pic>
        <p:nvPicPr>
          <p:cNvPr id="4" name="Picture 2" descr="The volcano Anak Krakatau erupt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xfrm>
            <a:off x="6957647" y="1050488"/>
            <a:ext cx="4839176" cy="382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9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060950"/>
            <a:ext cx="4840014" cy="1600200"/>
          </a:xfrm>
        </p:spPr>
        <p:txBody>
          <a:bodyPr>
            <a:normAutofit fontScale="90000"/>
          </a:bodyPr>
          <a:lstStyle/>
          <a:p>
            <a:pPr lvl="0"/>
            <a:r>
              <a:rPr lang="en-GB" b="1" dirty="0"/>
              <a:t>13.3 Greenhouse effect</a:t>
            </a:r>
            <a:br>
              <a:rPr lang="en-GB" dirty="0"/>
            </a:br>
            <a:br>
              <a:rPr lang="en-GB" dirty="0"/>
            </a:br>
            <a:r>
              <a:rPr lang="en-GB" dirty="0"/>
              <a:t> - is a good thing</a:t>
            </a:r>
            <a:br>
              <a:rPr lang="en-GB" dirty="0"/>
            </a:br>
            <a:r>
              <a:rPr lang="en-GB" dirty="0"/>
              <a:t> - gives us a temperate/ moderate climate</a:t>
            </a:r>
            <a:br>
              <a:rPr lang="en-GB" dirty="0"/>
            </a:br>
            <a:r>
              <a:rPr lang="en-GB" dirty="0"/>
              <a:t> - evens out day and night temperatures on Earth</a:t>
            </a:r>
            <a:br>
              <a:rPr lang="en-GB" dirty="0"/>
            </a:br>
            <a:br>
              <a:rPr lang="en-GB" dirty="0"/>
            </a:br>
            <a:r>
              <a:rPr lang="en-GB" b="1" dirty="0"/>
              <a:t>Greenhouse gases include:</a:t>
            </a:r>
            <a:br>
              <a:rPr lang="en-GB" dirty="0"/>
            </a:br>
            <a:r>
              <a:rPr lang="en-GB" dirty="0"/>
              <a:t> - carbon dioxide</a:t>
            </a:r>
            <a:br>
              <a:rPr lang="en-GB" dirty="0"/>
            </a:br>
            <a:r>
              <a:rPr lang="en-GB" dirty="0"/>
              <a:t> - water vapour</a:t>
            </a:r>
            <a:br>
              <a:rPr lang="en-GB" dirty="0"/>
            </a:br>
            <a:r>
              <a:rPr lang="en-GB" dirty="0"/>
              <a:t> - methane</a:t>
            </a:r>
            <a:br>
              <a:rPr lang="en-GB" dirty="0"/>
            </a:br>
            <a:r>
              <a:rPr lang="en-GB" dirty="0"/>
              <a:t> - lots of others but their quantities in the atmosphere are too low to have a significant contributing effect</a:t>
            </a:r>
          </a:p>
        </p:txBody>
      </p:sp>
      <p:sp>
        <p:nvSpPr>
          <p:cNvPr id="3" name="Picture Placeholder 2"/>
          <p:cNvSpPr>
            <a:spLocks noGrp="1"/>
          </p:cNvSpPr>
          <p:nvPr>
            <p:ph type="pic" idx="1"/>
          </p:nvPr>
        </p:nvSpPr>
        <p:spPr/>
      </p:sp>
      <p:pic>
        <p:nvPicPr>
          <p:cNvPr id="1026" name="Picture 2" descr="http://issuesonclimatechange.com/wp-content/uploads/2017/04/060-GH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998" y="878388"/>
            <a:ext cx="7504002" cy="509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3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32181" y="1086285"/>
            <a:ext cx="6360676" cy="4636598"/>
          </a:xfrm>
          <a:prstGeom prst="rect">
            <a:avLst/>
          </a:prstGeom>
        </p:spPr>
      </p:pic>
      <p:sp>
        <p:nvSpPr>
          <p:cNvPr id="9" name="Title 1"/>
          <p:cNvSpPr>
            <a:spLocks noGrp="1"/>
          </p:cNvSpPr>
          <p:nvPr>
            <p:ph type="title"/>
          </p:nvPr>
        </p:nvSpPr>
        <p:spPr>
          <a:xfrm>
            <a:off x="445651" y="987425"/>
            <a:ext cx="4786530" cy="4873625"/>
          </a:xfrm>
        </p:spPr>
        <p:txBody>
          <a:bodyPr>
            <a:normAutofit fontScale="90000"/>
          </a:bodyPr>
          <a:lstStyle/>
          <a:p>
            <a:r>
              <a:rPr lang="en-GB" dirty="0"/>
              <a:t>There was no atmosphere at this time as all gases produced escaped into </a:t>
            </a:r>
            <a:r>
              <a:rPr lang="en-GB" b="1" dirty="0">
                <a:solidFill>
                  <a:srgbClr val="FF0000"/>
                </a:solidFill>
              </a:rPr>
              <a:t>space</a:t>
            </a:r>
            <a:r>
              <a:rPr lang="en-GB" dirty="0"/>
              <a:t>. </a:t>
            </a:r>
            <a:br>
              <a:rPr lang="en-GB" dirty="0"/>
            </a:br>
            <a:br>
              <a:rPr lang="en-GB" dirty="0"/>
            </a:br>
            <a:r>
              <a:rPr lang="en-GB" dirty="0"/>
              <a:t>This is because their kinetic energy was too great to allow them to be held by the Earth’s gravitational pull. </a:t>
            </a:r>
            <a:br>
              <a:rPr lang="en-GB" dirty="0"/>
            </a:br>
            <a:endParaRPr lang="en-GB" dirty="0"/>
          </a:p>
        </p:txBody>
      </p:sp>
    </p:spTree>
    <p:extLst>
      <p:ext uri="{BB962C8B-B14F-4D97-AF65-F5344CB8AC3E}">
        <p14:creationId xmlns:p14="http://schemas.microsoft.com/office/powerpoint/2010/main" val="2692912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4" y="516835"/>
            <a:ext cx="6308167" cy="6144315"/>
          </a:xfrm>
        </p:spPr>
        <p:txBody>
          <a:bodyPr>
            <a:normAutofit/>
          </a:bodyPr>
          <a:lstStyle/>
          <a:p>
            <a:pPr>
              <a:lnSpc>
                <a:spcPct val="107000"/>
              </a:lnSpc>
              <a:spcBef>
                <a:spcPts val="1200"/>
              </a:spcBef>
              <a:spcAft>
                <a:spcPts val="800"/>
              </a:spcAft>
            </a:pPr>
            <a:r>
              <a:rPr lang="en-GB" b="1" dirty="0"/>
              <a:t>13.3 Greenhouse effect</a:t>
            </a:r>
            <a:br>
              <a:rPr lang="en-GB" dirty="0"/>
            </a:br>
            <a:r>
              <a:rPr lang="en-GB" dirty="0">
                <a:solidFill>
                  <a:srgbClr val="0070C0"/>
                </a:solidFill>
              </a:rPr>
              <a:t>“</a:t>
            </a:r>
            <a:r>
              <a:rPr lang="en-GB" sz="2200" b="1" i="1" dirty="0">
                <a:solidFill>
                  <a:srgbClr val="0070C0"/>
                </a:solidFill>
              </a:rPr>
              <a:t>Describe the greenhouse effect in terms of the interaction of short and long wavelength radiation with matter.” [4 marks]</a:t>
            </a:r>
            <a:br>
              <a:rPr lang="en-GB" sz="2200" b="1" i="1" dirty="0"/>
            </a:br>
            <a:br>
              <a:rPr lang="en-GB" dirty="0"/>
            </a:br>
            <a:r>
              <a:rPr lang="en-GB" dirty="0"/>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short wavelength (UV) radiation enters the atmosphere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is absorbed by materials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and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re-emitted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dirty="0"/>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a longer (IR) wavelength radiation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latin typeface="Arial" panose="020B0604020202020204" pitchFamily="34" charset="0"/>
                <a:ea typeface="Times New Roman" panose="02020603050405020304" pitchFamily="18" charset="0"/>
                <a:cs typeface="Times New Roman" panose="02020603050405020304" pitchFamily="18" charset="0"/>
              </a:rPr>
              <a:t>which is 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hen trapped by a greenhouse gas / carbon dioxide / methane, stopping radiation escaping (from the atmosphere)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allow so temperature increases</a:t>
            </a:r>
            <a:r>
              <a:rPr lang="en-GB" sz="1800" i="1" dirty="0">
                <a:latin typeface="Calibri" panose="020F0502020204030204" pitchFamily="34" charset="0"/>
                <a:ea typeface="Times New Roman" panose="02020603050405020304" pitchFamily="18" charset="0"/>
                <a:cs typeface="Times New Roman" panose="02020603050405020304" pitchFamily="18" charset="0"/>
              </a:rPr>
              <a:t>.</a:t>
            </a:r>
            <a:r>
              <a:rPr lang="en-GB" sz="1800" dirty="0"/>
              <a:t>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GB" sz="1800" dirty="0"/>
              <a:t>)</a:t>
            </a:r>
            <a:br>
              <a:rPr lang="en-GB" sz="1800" dirty="0"/>
            </a:br>
            <a:br>
              <a:rPr lang="en-GB" sz="1800" dirty="0"/>
            </a:br>
            <a:endParaRPr lang="en-GB" sz="1800" dirty="0"/>
          </a:p>
        </p:txBody>
      </p:sp>
      <p:pic>
        <p:nvPicPr>
          <p:cNvPr id="1026" name="Picture 2" descr="http://issuesonclimatechange.com/wp-content/uploads/2017/04/060-GH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262" y="954157"/>
            <a:ext cx="5397554" cy="366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060950"/>
            <a:ext cx="11761076" cy="1600200"/>
          </a:xfrm>
        </p:spPr>
        <p:txBody>
          <a:bodyPr>
            <a:normAutofit fontScale="90000"/>
          </a:bodyPr>
          <a:lstStyle/>
          <a:p>
            <a:pPr lvl="0"/>
            <a:r>
              <a:rPr lang="en-GB" b="1" dirty="0"/>
              <a:t>13.3 Greenhouse effect</a:t>
            </a:r>
            <a:br>
              <a:rPr lang="en-GB" dirty="0"/>
            </a:br>
            <a:r>
              <a:rPr lang="en-GB" dirty="0"/>
              <a:t> - over a billion </a:t>
            </a:r>
            <a:r>
              <a:rPr lang="en-GB" dirty="0" err="1"/>
              <a:t>ish</a:t>
            </a:r>
            <a:r>
              <a:rPr lang="en-GB" dirty="0"/>
              <a:t> years, it can be seen that the level of CO</a:t>
            </a:r>
            <a:r>
              <a:rPr lang="en-GB" baseline="-25000" dirty="0"/>
              <a:t>2</a:t>
            </a:r>
            <a:r>
              <a:rPr lang="en-GB" dirty="0"/>
              <a:t> and the temperature as measured by </a:t>
            </a:r>
            <a:r>
              <a:rPr lang="en-GB" dirty="0" err="1"/>
              <a:t>antarctic</a:t>
            </a:r>
            <a:r>
              <a:rPr lang="en-GB" dirty="0"/>
              <a:t> ice cores are linked</a:t>
            </a:r>
            <a:br>
              <a:rPr lang="en-GB" dirty="0"/>
            </a:br>
            <a:endParaRPr lang="en-GB" dirty="0"/>
          </a:p>
        </p:txBody>
      </p:sp>
      <p:pic>
        <p:nvPicPr>
          <p:cNvPr id="5" name="Picture 4"/>
          <p:cNvPicPr>
            <a:picLocks noChangeAspect="1"/>
          </p:cNvPicPr>
          <p:nvPr/>
        </p:nvPicPr>
        <p:blipFill>
          <a:blip r:embed="rId2"/>
          <a:stretch>
            <a:fillRect/>
          </a:stretch>
        </p:blipFill>
        <p:spPr>
          <a:xfrm>
            <a:off x="331074" y="520261"/>
            <a:ext cx="12060621" cy="4020207"/>
          </a:xfrm>
          <a:prstGeom prst="rect">
            <a:avLst/>
          </a:prstGeom>
        </p:spPr>
      </p:pic>
    </p:spTree>
    <p:extLst>
      <p:ext uri="{BB962C8B-B14F-4D97-AF65-F5344CB8AC3E}">
        <p14:creationId xmlns:p14="http://schemas.microsoft.com/office/powerpoint/2010/main" val="209230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060950"/>
            <a:ext cx="5312980" cy="1600200"/>
          </a:xfrm>
        </p:spPr>
        <p:txBody>
          <a:bodyPr>
            <a:normAutofit fontScale="90000"/>
          </a:bodyPr>
          <a:lstStyle/>
          <a:p>
            <a:pPr lvl="0"/>
            <a:r>
              <a:rPr lang="en-GB" b="1" dirty="0"/>
              <a:t>13.3 Greenhouse effect</a:t>
            </a:r>
            <a:br>
              <a:rPr lang="en-GB" dirty="0"/>
            </a:br>
            <a:br>
              <a:rPr lang="en-GB" dirty="0"/>
            </a:br>
            <a:r>
              <a:rPr lang="en-GB" dirty="0"/>
              <a:t> - this is the trend only for the last 150 years</a:t>
            </a:r>
            <a:br>
              <a:rPr lang="en-GB" dirty="0"/>
            </a:br>
            <a:r>
              <a:rPr lang="en-GB" dirty="0"/>
              <a:t> - levels of CO</a:t>
            </a:r>
            <a:r>
              <a:rPr lang="en-GB" baseline="-25000" dirty="0"/>
              <a:t>2</a:t>
            </a:r>
            <a:r>
              <a:rPr lang="en-GB" dirty="0"/>
              <a:t> have reached unprecedented levels of over 400 ppm</a:t>
            </a:r>
            <a:br>
              <a:rPr lang="en-GB" dirty="0"/>
            </a:br>
            <a:r>
              <a:rPr lang="en-GB" dirty="0"/>
              <a:t> - this is agreed by the vast majority of scientists to be man made and that global warming and/or climate change effects that we see in our weather patterns are because of this.</a:t>
            </a:r>
            <a:br>
              <a:rPr lang="en-GB" dirty="0"/>
            </a:br>
            <a:br>
              <a:rPr lang="en-GB" dirty="0"/>
            </a:br>
            <a:r>
              <a:rPr lang="en-GB" dirty="0"/>
              <a:t>- methane levels are also rising (swamps, rice fields, cattle)</a:t>
            </a:r>
          </a:p>
        </p:txBody>
      </p:sp>
      <p:pic>
        <p:nvPicPr>
          <p:cNvPr id="5" name="Picture 4"/>
          <p:cNvPicPr>
            <a:picLocks noChangeAspect="1"/>
          </p:cNvPicPr>
          <p:nvPr/>
        </p:nvPicPr>
        <p:blipFill>
          <a:blip r:embed="rId2"/>
          <a:stretch>
            <a:fillRect/>
          </a:stretch>
        </p:blipFill>
        <p:spPr>
          <a:xfrm>
            <a:off x="5308237" y="457200"/>
            <a:ext cx="6883763" cy="5218386"/>
          </a:xfrm>
          <a:prstGeom prst="rect">
            <a:avLst/>
          </a:prstGeom>
        </p:spPr>
      </p:pic>
    </p:spTree>
    <p:extLst>
      <p:ext uri="{BB962C8B-B14F-4D97-AF65-F5344CB8AC3E}">
        <p14:creationId xmlns:p14="http://schemas.microsoft.com/office/powerpoint/2010/main" val="180819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299764"/>
            <a:ext cx="10657490" cy="835353"/>
          </a:xfrm>
        </p:spPr>
        <p:txBody>
          <a:bodyPr>
            <a:normAutofit/>
          </a:bodyPr>
          <a:lstStyle/>
          <a:p>
            <a:pPr lvl="0"/>
            <a:r>
              <a:rPr lang="en-GB" b="1" dirty="0"/>
              <a:t>13.3 Carbon Cycle - (not assessed in GCSE Chemistry)</a:t>
            </a:r>
            <a:endParaRPr lang="en-GB" dirty="0"/>
          </a:p>
        </p:txBody>
      </p:sp>
      <p:pic>
        <p:nvPicPr>
          <p:cNvPr id="4" name="Picture 3"/>
          <p:cNvPicPr>
            <a:picLocks noChangeAspect="1"/>
          </p:cNvPicPr>
          <p:nvPr/>
        </p:nvPicPr>
        <p:blipFill rotWithShape="1">
          <a:blip r:embed="rId2"/>
          <a:srcRect t="11908" b="5262"/>
          <a:stretch/>
        </p:blipFill>
        <p:spPr>
          <a:xfrm>
            <a:off x="945931" y="1135117"/>
            <a:ext cx="10221024" cy="5644055"/>
          </a:xfrm>
          <a:prstGeom prst="rect">
            <a:avLst/>
          </a:prstGeom>
        </p:spPr>
      </p:pic>
    </p:spTree>
    <p:extLst>
      <p:ext uri="{BB962C8B-B14F-4D97-AF65-F5344CB8AC3E}">
        <p14:creationId xmlns:p14="http://schemas.microsoft.com/office/powerpoint/2010/main" val="400222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060950"/>
            <a:ext cx="9144000" cy="1600200"/>
          </a:xfrm>
        </p:spPr>
        <p:txBody>
          <a:bodyPr>
            <a:normAutofit fontScale="90000"/>
          </a:bodyPr>
          <a:lstStyle/>
          <a:p>
            <a:pPr lvl="0"/>
            <a:r>
              <a:rPr lang="en-GB" b="1" dirty="0"/>
              <a:t>13.3 Greenhouse effect</a:t>
            </a:r>
            <a:r>
              <a:rPr lang="en-GB" dirty="0"/>
              <a:t> </a:t>
            </a:r>
            <a:r>
              <a:rPr lang="en-GB" b="1" dirty="0"/>
              <a:t>clips</a:t>
            </a:r>
            <a:br>
              <a:rPr lang="en-GB" b="1" dirty="0"/>
            </a:br>
            <a:br>
              <a:rPr lang="en-GB" b="1" dirty="0"/>
            </a:br>
            <a:r>
              <a:rPr lang="en-GB" b="1" dirty="0"/>
              <a:t>https://www.twig-world.com/mindmap/259/changing-atmosphere/</a:t>
            </a:r>
            <a:br>
              <a:rPr lang="en-GB" b="1" dirty="0"/>
            </a:br>
            <a:br>
              <a:rPr lang="en-GB" b="1" dirty="0"/>
            </a:br>
            <a:r>
              <a:rPr lang="en-GB" dirty="0"/>
              <a:t> - natural climate change</a:t>
            </a:r>
            <a:br>
              <a:rPr lang="en-GB" dirty="0"/>
            </a:br>
            <a:r>
              <a:rPr lang="en-GB" dirty="0"/>
              <a:t> - the greenhouse effect</a:t>
            </a:r>
            <a:br>
              <a:rPr lang="en-GB" dirty="0"/>
            </a:br>
            <a:r>
              <a:rPr lang="en-GB" dirty="0"/>
              <a:t> - climate cycles</a:t>
            </a:r>
            <a:br>
              <a:rPr lang="en-GB" dirty="0"/>
            </a:br>
            <a:r>
              <a:rPr lang="en-GB" dirty="0"/>
              <a:t> - climate models</a:t>
            </a:r>
            <a:br>
              <a:rPr lang="en-GB" dirty="0"/>
            </a:br>
            <a:r>
              <a:rPr lang="en-GB" dirty="0"/>
              <a:t> - (ignore the ozone layer)</a:t>
            </a:r>
            <a:br>
              <a:rPr lang="en-GB" dirty="0"/>
            </a:br>
            <a:r>
              <a:rPr lang="en-GB" dirty="0"/>
              <a:t> - state of the Greenland ice sheet</a:t>
            </a:r>
            <a:br>
              <a:rPr lang="en-GB" b="1" dirty="0"/>
            </a:br>
            <a:r>
              <a:rPr lang="en-GB" b="1" dirty="0"/>
              <a:t> </a:t>
            </a:r>
            <a:br>
              <a:rPr lang="en-GB" dirty="0"/>
            </a:br>
            <a:br>
              <a:rPr lang="en-GB" dirty="0"/>
            </a:br>
            <a:endParaRPr lang="en-GB" dirty="0"/>
          </a:p>
        </p:txBody>
      </p:sp>
      <p:pic>
        <p:nvPicPr>
          <p:cNvPr id="4" name="Picture 3"/>
          <p:cNvPicPr>
            <a:picLocks noChangeAspect="1"/>
          </p:cNvPicPr>
          <p:nvPr/>
        </p:nvPicPr>
        <p:blipFill>
          <a:blip r:embed="rId2"/>
          <a:stretch>
            <a:fillRect/>
          </a:stretch>
        </p:blipFill>
        <p:spPr>
          <a:xfrm>
            <a:off x="9945249" y="459828"/>
            <a:ext cx="1894654" cy="1894654"/>
          </a:xfrm>
          <a:prstGeom prst="rect">
            <a:avLst/>
          </a:prstGeom>
        </p:spPr>
      </p:pic>
    </p:spTree>
    <p:extLst>
      <p:ext uri="{BB962C8B-B14F-4D97-AF65-F5344CB8AC3E}">
        <p14:creationId xmlns:p14="http://schemas.microsoft.com/office/powerpoint/2010/main" val="402306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060950"/>
            <a:ext cx="5612524" cy="1600200"/>
          </a:xfrm>
        </p:spPr>
        <p:txBody>
          <a:bodyPr>
            <a:normAutofit fontScale="90000"/>
          </a:bodyPr>
          <a:lstStyle/>
          <a:p>
            <a:pPr lvl="0"/>
            <a:r>
              <a:rPr lang="en-GB" b="1" dirty="0"/>
              <a:t>13.4 Global Climate Change</a:t>
            </a:r>
            <a:br>
              <a:rPr lang="en-GB" dirty="0"/>
            </a:br>
            <a:br>
              <a:rPr lang="en-GB" dirty="0"/>
            </a:br>
            <a:r>
              <a:rPr lang="en-GB" i="1" dirty="0"/>
              <a:t> - NB – global warming/global climate change and “bad for the environment”</a:t>
            </a:r>
            <a:br>
              <a:rPr lang="en-GB" dirty="0"/>
            </a:br>
            <a:br>
              <a:rPr lang="en-GB" dirty="0"/>
            </a:br>
            <a:r>
              <a:rPr lang="en-GB" dirty="0"/>
              <a:t> - consequences</a:t>
            </a:r>
            <a:br>
              <a:rPr lang="en-GB" dirty="0"/>
            </a:br>
            <a:r>
              <a:rPr lang="en-GB" dirty="0"/>
              <a:t> - rising sea levels (melting ice caps)</a:t>
            </a:r>
            <a:br>
              <a:rPr lang="en-GB" dirty="0"/>
            </a:br>
            <a:r>
              <a:rPr lang="en-GB" dirty="0"/>
              <a:t> - increasingly common extreme weather events</a:t>
            </a:r>
            <a:br>
              <a:rPr lang="en-GB" dirty="0"/>
            </a:br>
            <a:r>
              <a:rPr lang="en-GB" dirty="0"/>
              <a:t> - changes to rainfall (amount, timing, distribution) </a:t>
            </a:r>
            <a:br>
              <a:rPr lang="en-GB" dirty="0"/>
            </a:br>
            <a:r>
              <a:rPr lang="en-GB" dirty="0"/>
              <a:t> - changes in distribution of wildlife species/ecosystems under stress</a:t>
            </a:r>
            <a:br>
              <a:rPr lang="en-GB" dirty="0"/>
            </a:br>
            <a:endParaRPr lang="en-GB" dirty="0"/>
          </a:p>
        </p:txBody>
      </p:sp>
      <p:pic>
        <p:nvPicPr>
          <p:cNvPr id="6146" name="Picture 2" descr="http://www.4us2be.com/wp-content/uploads/2009/12/global-wa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166" y="536575"/>
            <a:ext cx="6381640" cy="545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32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39" y="552011"/>
            <a:ext cx="11351173" cy="1600200"/>
          </a:xfrm>
        </p:spPr>
        <p:txBody>
          <a:bodyPr>
            <a:normAutofit fontScale="90000"/>
          </a:bodyPr>
          <a:lstStyle/>
          <a:p>
            <a:pPr lvl="0"/>
            <a:r>
              <a:rPr lang="en-GB" b="1" dirty="0"/>
              <a:t>13.4 Carbon Footprint</a:t>
            </a:r>
            <a:br>
              <a:rPr lang="en-GB" dirty="0"/>
            </a:br>
            <a:br>
              <a:rPr lang="en-GB" dirty="0"/>
            </a:br>
            <a:r>
              <a:rPr lang="en-GB" b="1" i="1" dirty="0"/>
              <a:t>“The carbon footprint of a product, service, or event is the total amount of carbon dioxide and other greenhouse gases emitted over its full life cycle”</a:t>
            </a:r>
            <a:endParaRPr lang="en-GB" b="1" dirty="0"/>
          </a:p>
        </p:txBody>
      </p:sp>
      <p:pic>
        <p:nvPicPr>
          <p:cNvPr id="7170" name="Picture 2" descr="carbon foot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896" y="2360255"/>
            <a:ext cx="8604907" cy="43085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46838" y="2152210"/>
            <a:ext cx="3610307" cy="4311651"/>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t> - burning fossil fuels - carbon capture &amp; storage</a:t>
            </a:r>
          </a:p>
          <a:p>
            <a:endParaRPr lang="en-GB" dirty="0"/>
          </a:p>
          <a:p>
            <a:r>
              <a:rPr lang="en-GB" dirty="0"/>
              <a:t> - less demand for beef products</a:t>
            </a:r>
          </a:p>
          <a:p>
            <a:endParaRPr lang="en-GB" dirty="0"/>
          </a:p>
          <a:p>
            <a:r>
              <a:rPr lang="en-GB" dirty="0"/>
              <a:t> - government limits to emissions (carbon taxes)</a:t>
            </a:r>
          </a:p>
          <a:p>
            <a:r>
              <a:rPr lang="en-GB" dirty="0"/>
              <a:t> - biofuels</a:t>
            </a:r>
          </a:p>
          <a:p>
            <a:r>
              <a:rPr lang="en-GB" dirty="0"/>
              <a:t> - carbon neutral (</a:t>
            </a:r>
            <a:r>
              <a:rPr lang="en-GB" dirty="0" err="1"/>
              <a:t>eqn</a:t>
            </a:r>
            <a:r>
              <a:rPr lang="en-GB" dirty="0"/>
              <a:t>)</a:t>
            </a:r>
          </a:p>
          <a:p>
            <a:endParaRPr lang="en-GB" dirty="0"/>
          </a:p>
          <a:p>
            <a:r>
              <a:rPr lang="en-GB" dirty="0"/>
              <a:t>- Incentives to conserve energy in the home</a:t>
            </a:r>
          </a:p>
          <a:p>
            <a:r>
              <a:rPr lang="en-GB" dirty="0"/>
              <a:t> - planting trees</a:t>
            </a:r>
          </a:p>
        </p:txBody>
      </p:sp>
      <p:sp>
        <p:nvSpPr>
          <p:cNvPr id="3" name="AutoShape 2" descr="https://globalroundtableissues.files.wordpress.com/2014/08/ccs-process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5254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39" y="552011"/>
            <a:ext cx="11351173" cy="1600200"/>
          </a:xfrm>
        </p:spPr>
        <p:txBody>
          <a:bodyPr>
            <a:normAutofit fontScale="90000"/>
          </a:bodyPr>
          <a:lstStyle/>
          <a:p>
            <a:pPr lvl="0"/>
            <a:r>
              <a:rPr lang="en-GB" b="1" dirty="0"/>
              <a:t>13.4 Carbon Footprint</a:t>
            </a:r>
            <a:br>
              <a:rPr lang="en-GB" dirty="0"/>
            </a:br>
            <a:br>
              <a:rPr lang="en-GB" dirty="0"/>
            </a:br>
            <a:r>
              <a:rPr lang="en-GB" b="1" i="1" dirty="0"/>
              <a:t>“The carbon footprint of a product, service, or event is the total amount of carbon dioxide and other greenhouse gases emitted over its full life cycle”</a:t>
            </a:r>
            <a:endParaRPr lang="en-GB" b="1" dirty="0"/>
          </a:p>
        </p:txBody>
      </p:sp>
      <p:pic>
        <p:nvPicPr>
          <p:cNvPr id="7170" name="Picture 2" descr="carbon foot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896" y="2360255"/>
            <a:ext cx="8604907" cy="43085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46838" y="2360255"/>
            <a:ext cx="4162100" cy="410360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t> Problems</a:t>
            </a:r>
          </a:p>
          <a:p>
            <a:r>
              <a:rPr lang="en-GB" sz="2700" dirty="0"/>
              <a:t> - international disagreement </a:t>
            </a:r>
          </a:p>
          <a:p>
            <a:r>
              <a:rPr lang="en-GB" sz="2700" dirty="0"/>
              <a:t> - Donald Trump</a:t>
            </a:r>
          </a:p>
          <a:p>
            <a:r>
              <a:rPr lang="en-GB" sz="2700" dirty="0"/>
              <a:t> - costs of manufacturing/ transport</a:t>
            </a:r>
          </a:p>
          <a:p>
            <a:r>
              <a:rPr lang="en-GB" sz="2700" dirty="0"/>
              <a:t> - economic effects</a:t>
            </a:r>
          </a:p>
          <a:p>
            <a:r>
              <a:rPr lang="en-GB" sz="2700" dirty="0"/>
              <a:t> - developing industries</a:t>
            </a:r>
          </a:p>
          <a:p>
            <a:r>
              <a:rPr lang="en-GB" sz="2700" dirty="0"/>
              <a:t> - poorer countries</a:t>
            </a:r>
          </a:p>
          <a:p>
            <a:r>
              <a:rPr lang="en-GB" sz="2700" dirty="0"/>
              <a:t> - perception that smaller individual changes have no overall effect</a:t>
            </a:r>
          </a:p>
        </p:txBody>
      </p:sp>
    </p:spTree>
    <p:extLst>
      <p:ext uri="{BB962C8B-B14F-4D97-AF65-F5344CB8AC3E}">
        <p14:creationId xmlns:p14="http://schemas.microsoft.com/office/powerpoint/2010/main" val="123641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39" y="552010"/>
            <a:ext cx="3354917" cy="5769961"/>
          </a:xfrm>
        </p:spPr>
        <p:txBody>
          <a:bodyPr>
            <a:normAutofit/>
          </a:bodyPr>
          <a:lstStyle/>
          <a:p>
            <a:pPr lvl="0"/>
            <a:r>
              <a:rPr lang="en-GB" b="1" dirty="0"/>
              <a:t>13.4 Carbon Capture</a:t>
            </a:r>
            <a:br>
              <a:rPr lang="en-GB" b="1" dirty="0"/>
            </a:br>
            <a:br>
              <a:rPr lang="en-GB" b="1" dirty="0"/>
            </a:br>
            <a:r>
              <a:rPr lang="en-GB" sz="2400" dirty="0"/>
              <a:t> - pumped underground</a:t>
            </a:r>
            <a:br>
              <a:rPr lang="en-GB" sz="2400" dirty="0"/>
            </a:br>
            <a:r>
              <a:rPr lang="en-GB" sz="2400" dirty="0"/>
              <a:t> - into porous rocks</a:t>
            </a:r>
            <a:br>
              <a:rPr lang="en-GB" sz="2400" dirty="0"/>
            </a:br>
            <a:r>
              <a:rPr lang="en-GB" sz="2400" dirty="0"/>
              <a:t> - e.g. old redundant oil fields</a:t>
            </a:r>
            <a:br>
              <a:rPr lang="en-GB" b="1" dirty="0"/>
            </a:br>
            <a:br>
              <a:rPr lang="en-GB" b="1" dirty="0"/>
            </a:br>
            <a:br>
              <a:rPr lang="en-GB" b="1" dirty="0"/>
            </a:br>
            <a:br>
              <a:rPr lang="en-GB" b="1" dirty="0"/>
            </a:br>
            <a:br>
              <a:rPr lang="en-GB" b="1" dirty="0"/>
            </a:br>
            <a:br>
              <a:rPr lang="en-GB" b="1" dirty="0"/>
            </a:br>
            <a:endParaRPr lang="en-GB" b="1" dirty="0"/>
          </a:p>
        </p:txBody>
      </p:sp>
      <p:sp>
        <p:nvSpPr>
          <p:cNvPr id="3" name="AutoShape 2" descr="https://globalroundtableissues.files.wordpress.com/2014/08/ccs-process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701757" y="7937"/>
            <a:ext cx="8490243" cy="6858000"/>
          </a:xfrm>
          <a:prstGeom prst="rect">
            <a:avLst/>
          </a:prstGeom>
        </p:spPr>
      </p:pic>
    </p:spTree>
    <p:extLst>
      <p:ext uri="{BB962C8B-B14F-4D97-AF65-F5344CB8AC3E}">
        <p14:creationId xmlns:p14="http://schemas.microsoft.com/office/powerpoint/2010/main" val="222508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060950"/>
            <a:ext cx="9144000" cy="1600200"/>
          </a:xfrm>
        </p:spPr>
        <p:txBody>
          <a:bodyPr>
            <a:normAutofit fontScale="90000"/>
          </a:bodyPr>
          <a:lstStyle/>
          <a:p>
            <a:pPr lvl="0"/>
            <a:r>
              <a:rPr lang="en-GB" b="1" dirty="0"/>
              <a:t>13.4 Global Warming Clips</a:t>
            </a:r>
            <a:br>
              <a:rPr lang="en-GB" b="1" dirty="0"/>
            </a:br>
            <a:br>
              <a:rPr lang="en-GB" b="1" dirty="0"/>
            </a:br>
            <a:r>
              <a:rPr lang="en-GB" b="1" dirty="0"/>
              <a:t>https://www.twig-world.com/mindmap/261/global-warming/</a:t>
            </a:r>
            <a:br>
              <a:rPr lang="en-GB" b="1" dirty="0"/>
            </a:br>
            <a:br>
              <a:rPr lang="en-GB" b="1" dirty="0"/>
            </a:br>
            <a:r>
              <a:rPr lang="en-GB" dirty="0"/>
              <a:t> - Global Warming</a:t>
            </a:r>
            <a:br>
              <a:rPr lang="en-GB" dirty="0"/>
            </a:br>
            <a:r>
              <a:rPr lang="en-GB" dirty="0"/>
              <a:t> - Great Global Warming Debate Part 1</a:t>
            </a:r>
            <a:br>
              <a:rPr lang="en-GB" dirty="0"/>
            </a:br>
            <a:r>
              <a:rPr lang="en-GB" dirty="0"/>
              <a:t> - Great Global Warming Debate Part 2</a:t>
            </a:r>
            <a:br>
              <a:rPr lang="en-GB" dirty="0"/>
            </a:br>
            <a:r>
              <a:rPr lang="en-GB" dirty="0"/>
              <a:t> - The Big Chill</a:t>
            </a:r>
            <a:br>
              <a:rPr lang="en-GB" dirty="0"/>
            </a:br>
            <a:r>
              <a:rPr lang="en-GB" dirty="0"/>
              <a:t> </a:t>
            </a:r>
            <a:br>
              <a:rPr lang="en-GB" b="1" dirty="0"/>
            </a:br>
            <a:r>
              <a:rPr lang="en-GB" b="1" dirty="0"/>
              <a:t> </a:t>
            </a:r>
            <a:br>
              <a:rPr lang="en-GB" dirty="0"/>
            </a:br>
            <a:br>
              <a:rPr lang="en-GB" dirty="0"/>
            </a:br>
            <a:endParaRPr lang="en-GB" dirty="0"/>
          </a:p>
        </p:txBody>
      </p:sp>
      <p:pic>
        <p:nvPicPr>
          <p:cNvPr id="4" name="Picture 3"/>
          <p:cNvPicPr>
            <a:picLocks noChangeAspect="1"/>
          </p:cNvPicPr>
          <p:nvPr/>
        </p:nvPicPr>
        <p:blipFill>
          <a:blip r:embed="rId2"/>
          <a:stretch>
            <a:fillRect/>
          </a:stretch>
        </p:blipFill>
        <p:spPr>
          <a:xfrm>
            <a:off x="9945249" y="459828"/>
            <a:ext cx="1894654" cy="1894654"/>
          </a:xfrm>
          <a:prstGeom prst="rect">
            <a:avLst/>
          </a:prstGeom>
        </p:spPr>
      </p:pic>
    </p:spTree>
    <p:extLst>
      <p:ext uri="{BB962C8B-B14F-4D97-AF65-F5344CB8AC3E}">
        <p14:creationId xmlns:p14="http://schemas.microsoft.com/office/powerpoint/2010/main" val="285201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45651" y="987425"/>
            <a:ext cx="4786530" cy="4873625"/>
          </a:xfrm>
        </p:spPr>
        <p:txBody>
          <a:bodyPr>
            <a:normAutofit/>
          </a:bodyPr>
          <a:lstStyle/>
          <a:p>
            <a:br>
              <a:rPr lang="en-GB" dirty="0"/>
            </a:br>
            <a:r>
              <a:rPr lang="en-GB" b="1" dirty="0">
                <a:solidFill>
                  <a:srgbClr val="FF0000"/>
                </a:solidFill>
              </a:rPr>
              <a:t>Comets</a:t>
            </a:r>
            <a:r>
              <a:rPr lang="en-GB" dirty="0"/>
              <a:t> and other space debris continued to collide with the planet.</a:t>
            </a:r>
            <a:br>
              <a:rPr lang="en-GB" dirty="0"/>
            </a:br>
            <a:br>
              <a:rPr lang="en-GB" dirty="0"/>
            </a:br>
            <a:br>
              <a:rPr lang="en-GB" dirty="0"/>
            </a:br>
            <a:br>
              <a:rPr lang="en-GB" dirty="0"/>
            </a:br>
            <a:endParaRPr lang="en-GB" dirty="0"/>
          </a:p>
        </p:txBody>
      </p:sp>
      <p:pic>
        <p:nvPicPr>
          <p:cNvPr id="10242" name="Picture 2" descr="Artwork showing the Late Heavy Bombar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181" y="1103335"/>
            <a:ext cx="6670220" cy="37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5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0878"/>
            <a:ext cx="5612524" cy="800100"/>
          </a:xfrm>
        </p:spPr>
        <p:txBody>
          <a:bodyPr>
            <a:normAutofit/>
          </a:bodyPr>
          <a:lstStyle/>
          <a:p>
            <a:pPr lvl="0"/>
            <a:r>
              <a:rPr lang="en-GB" b="1" dirty="0"/>
              <a:t>13.5 Atmospheric Pollutants</a:t>
            </a:r>
            <a:endParaRPr lang="en-GB" dirty="0"/>
          </a:p>
        </p:txBody>
      </p:sp>
      <p:pic>
        <p:nvPicPr>
          <p:cNvPr id="4" name="Picture 3"/>
          <p:cNvPicPr>
            <a:picLocks noChangeAspect="1"/>
          </p:cNvPicPr>
          <p:nvPr/>
        </p:nvPicPr>
        <p:blipFill>
          <a:blip r:embed="rId2"/>
          <a:stretch>
            <a:fillRect/>
          </a:stretch>
        </p:blipFill>
        <p:spPr>
          <a:xfrm>
            <a:off x="252248" y="1030978"/>
            <a:ext cx="8401075" cy="5630172"/>
          </a:xfrm>
          <a:prstGeom prst="rect">
            <a:avLst/>
          </a:prstGeom>
        </p:spPr>
      </p:pic>
      <p:sp>
        <p:nvSpPr>
          <p:cNvPr id="3" name="TextBox 2"/>
          <p:cNvSpPr txBox="1"/>
          <p:nvPr/>
        </p:nvSpPr>
        <p:spPr>
          <a:xfrm>
            <a:off x="8529145" y="709448"/>
            <a:ext cx="3421117" cy="3539430"/>
          </a:xfrm>
          <a:prstGeom prst="rect">
            <a:avLst/>
          </a:prstGeom>
          <a:noFill/>
        </p:spPr>
        <p:txBody>
          <a:bodyPr wrap="square" rtlCol="0">
            <a:spAutoFit/>
          </a:bodyPr>
          <a:lstStyle/>
          <a:p>
            <a:r>
              <a:rPr lang="en-GB" sz="2800" b="1" dirty="0">
                <a:latin typeface="+mj-lt"/>
              </a:rPr>
              <a:t>Carbon monoxide</a:t>
            </a:r>
          </a:p>
          <a:p>
            <a:r>
              <a:rPr lang="en-GB" sz="2800" dirty="0">
                <a:latin typeface="+mj-lt"/>
              </a:rPr>
              <a:t> - incomplete combustion</a:t>
            </a:r>
          </a:p>
          <a:p>
            <a:r>
              <a:rPr lang="en-GB" sz="2800" dirty="0">
                <a:latin typeface="+mj-lt"/>
              </a:rPr>
              <a:t> - toxic, odourless, colourless</a:t>
            </a:r>
          </a:p>
          <a:p>
            <a:r>
              <a:rPr lang="en-GB" sz="2800" dirty="0">
                <a:latin typeface="+mj-lt"/>
              </a:rPr>
              <a:t> - blocked air vents in fuel burners</a:t>
            </a:r>
          </a:p>
          <a:p>
            <a:r>
              <a:rPr lang="en-GB" sz="2800" dirty="0">
                <a:latin typeface="+mj-lt"/>
              </a:rPr>
              <a:t> - inside engines</a:t>
            </a:r>
          </a:p>
        </p:txBody>
      </p:sp>
      <p:sp>
        <p:nvSpPr>
          <p:cNvPr id="5" name="Rectangle 4"/>
          <p:cNvSpPr/>
          <p:nvPr/>
        </p:nvSpPr>
        <p:spPr>
          <a:xfrm>
            <a:off x="3048000" y="2106587"/>
            <a:ext cx="6096000" cy="2644827"/>
          </a:xfrm>
          <a:prstGeom prst="rect">
            <a:avLst/>
          </a:prstGeom>
        </p:spPr>
        <p:txBody>
          <a:bodyPr>
            <a:spAutoFit/>
          </a:bodyPr>
          <a:lstStyle/>
          <a:p>
            <a:pPr>
              <a:lnSpc>
                <a:spcPct val="115000"/>
              </a:lnSpc>
              <a:spcAft>
                <a:spcPts val="10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838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Haemaglobin</a:t>
            </a:r>
            <a:endParaRPr lang="en-GB" b="1" dirty="0"/>
          </a:p>
        </p:txBody>
      </p:sp>
      <p:pic>
        <p:nvPicPr>
          <p:cNvPr id="3074" name="Picture 2" descr="Haemoglobin"/>
          <p:cNvPicPr>
            <a:picLocks noChangeAspect="1" noChangeArrowheads="1"/>
          </p:cNvPicPr>
          <p:nvPr/>
        </p:nvPicPr>
        <p:blipFill>
          <a:blip r:embed="rId2" cstate="print"/>
          <a:srcRect/>
          <a:stretch>
            <a:fillRect/>
          </a:stretch>
        </p:blipFill>
        <p:spPr bwMode="auto">
          <a:xfrm>
            <a:off x="2412124" y="3947203"/>
            <a:ext cx="2471200" cy="2259847"/>
          </a:xfrm>
          <a:prstGeom prst="rect">
            <a:avLst/>
          </a:prstGeom>
          <a:noFill/>
        </p:spPr>
      </p:pic>
      <p:pic>
        <p:nvPicPr>
          <p:cNvPr id="3075" name="Picture 3"/>
          <p:cNvPicPr>
            <a:picLocks noChangeAspect="1" noChangeArrowheads="1"/>
          </p:cNvPicPr>
          <p:nvPr/>
        </p:nvPicPr>
        <p:blipFill>
          <a:blip r:embed="rId3" cstate="print"/>
          <a:srcRect/>
          <a:stretch>
            <a:fillRect/>
          </a:stretch>
        </p:blipFill>
        <p:spPr bwMode="auto">
          <a:xfrm>
            <a:off x="2397798" y="1690689"/>
            <a:ext cx="1956318" cy="1829520"/>
          </a:xfrm>
          <a:prstGeom prst="rect">
            <a:avLst/>
          </a:prstGeom>
          <a:noFill/>
          <a:ln w="9525">
            <a:noFill/>
            <a:miter lim="800000"/>
            <a:headEnd/>
            <a:tailEnd/>
          </a:ln>
          <a:effectLst/>
        </p:spPr>
      </p:pic>
      <p:pic>
        <p:nvPicPr>
          <p:cNvPr id="3077" name="Picture 5" descr="http://upload.wikimedia.org/wikipedia/commons/b/ba/Hemoglobin_t-r_state_ani.gif"/>
          <p:cNvPicPr>
            <a:picLocks noChangeAspect="1" noChangeArrowheads="1" noCrop="1"/>
          </p:cNvPicPr>
          <p:nvPr/>
        </p:nvPicPr>
        <p:blipFill>
          <a:blip r:embed="rId4" cstate="print"/>
          <a:srcRect/>
          <a:stretch>
            <a:fillRect/>
          </a:stretch>
        </p:blipFill>
        <p:spPr bwMode="auto">
          <a:xfrm>
            <a:off x="5591944" y="3284985"/>
            <a:ext cx="3810000" cy="2867025"/>
          </a:xfrm>
          <a:prstGeom prst="rect">
            <a:avLst/>
          </a:prstGeom>
          <a:noFill/>
        </p:spPr>
      </p:pic>
      <p:pic>
        <p:nvPicPr>
          <p:cNvPr id="3079" name="Picture 7" descr="http://upload.wikimedia.org/wikipedia/commons/thumb/3/3d/1GZX_Haemoglobin.png/274px-1GZX_Haemoglobin.png"/>
          <p:cNvPicPr>
            <a:picLocks noChangeAspect="1" noChangeArrowheads="1"/>
          </p:cNvPicPr>
          <p:nvPr/>
        </p:nvPicPr>
        <p:blipFill>
          <a:blip r:embed="rId5" cstate="print"/>
          <a:srcRect/>
          <a:stretch>
            <a:fillRect/>
          </a:stretch>
        </p:blipFill>
        <p:spPr bwMode="auto">
          <a:xfrm>
            <a:off x="6096000" y="548680"/>
            <a:ext cx="2609850" cy="2609850"/>
          </a:xfrm>
          <a:prstGeom prst="rect">
            <a:avLst/>
          </a:prstGeom>
          <a:noFill/>
        </p:spPr>
      </p:pic>
    </p:spTree>
    <p:extLst>
      <p:ext uri="{BB962C8B-B14F-4D97-AF65-F5344CB8AC3E}">
        <p14:creationId xmlns:p14="http://schemas.microsoft.com/office/powerpoint/2010/main" val="2445393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0878"/>
            <a:ext cx="5612524" cy="800100"/>
          </a:xfrm>
        </p:spPr>
        <p:txBody>
          <a:bodyPr>
            <a:normAutofit/>
          </a:bodyPr>
          <a:lstStyle/>
          <a:p>
            <a:pPr lvl="0"/>
            <a:r>
              <a:rPr lang="en-GB" b="1" dirty="0"/>
              <a:t>13.5 Atmospheric Pollutants</a:t>
            </a:r>
            <a:endParaRPr lang="en-GB" dirty="0"/>
          </a:p>
        </p:txBody>
      </p:sp>
      <p:sp>
        <p:nvSpPr>
          <p:cNvPr id="3" name="TextBox 2"/>
          <p:cNvSpPr txBox="1"/>
          <p:nvPr/>
        </p:nvSpPr>
        <p:spPr>
          <a:xfrm>
            <a:off x="8529145" y="709448"/>
            <a:ext cx="3421117" cy="5570756"/>
          </a:xfrm>
          <a:prstGeom prst="rect">
            <a:avLst/>
          </a:prstGeom>
          <a:noFill/>
        </p:spPr>
        <p:txBody>
          <a:bodyPr wrap="square" rtlCol="0">
            <a:spAutoFit/>
          </a:bodyPr>
          <a:lstStyle/>
          <a:p>
            <a:r>
              <a:rPr lang="en-GB" sz="2800" b="1" dirty="0">
                <a:latin typeface="+mj-lt"/>
              </a:rPr>
              <a:t>Nitrogen oxides</a:t>
            </a:r>
          </a:p>
          <a:p>
            <a:r>
              <a:rPr lang="en-GB" sz="2000" dirty="0">
                <a:latin typeface="+mj-lt"/>
              </a:rPr>
              <a:t> - there are several</a:t>
            </a:r>
          </a:p>
          <a:p>
            <a:r>
              <a:rPr lang="en-GB" sz="2000" dirty="0">
                <a:latin typeface="+mj-lt"/>
              </a:rPr>
              <a:t> - high temperature of the engine, N</a:t>
            </a:r>
            <a:r>
              <a:rPr lang="en-GB" sz="2000" baseline="-25000" dirty="0">
                <a:latin typeface="+mj-lt"/>
              </a:rPr>
              <a:t>2</a:t>
            </a:r>
            <a:r>
              <a:rPr lang="en-GB" sz="2000" dirty="0">
                <a:latin typeface="+mj-lt"/>
              </a:rPr>
              <a:t> and O</a:t>
            </a:r>
            <a:r>
              <a:rPr lang="en-GB" sz="2000" baseline="-25000" dirty="0">
                <a:latin typeface="+mj-lt"/>
              </a:rPr>
              <a:t>2</a:t>
            </a:r>
            <a:r>
              <a:rPr lang="en-GB" sz="2000" dirty="0">
                <a:latin typeface="+mj-lt"/>
              </a:rPr>
              <a:t> react together</a:t>
            </a:r>
          </a:p>
          <a:p>
            <a:r>
              <a:rPr lang="en-GB" sz="2000" dirty="0">
                <a:latin typeface="+mj-lt"/>
              </a:rPr>
              <a:t> - toxic</a:t>
            </a:r>
          </a:p>
          <a:p>
            <a:r>
              <a:rPr lang="en-GB" sz="2000" dirty="0">
                <a:latin typeface="+mj-lt"/>
              </a:rPr>
              <a:t> - breathing difficulties</a:t>
            </a:r>
          </a:p>
          <a:p>
            <a:r>
              <a:rPr lang="en-GB" sz="2000" dirty="0">
                <a:latin typeface="+mj-lt"/>
              </a:rPr>
              <a:t> - (smog)</a:t>
            </a:r>
          </a:p>
          <a:p>
            <a:endParaRPr lang="en-GB" sz="2000" dirty="0">
              <a:latin typeface="+mj-lt"/>
            </a:endParaRPr>
          </a:p>
          <a:p>
            <a:endParaRPr lang="en-GB" sz="2000" dirty="0">
              <a:latin typeface="+mj-lt"/>
            </a:endParaRPr>
          </a:p>
          <a:p>
            <a:r>
              <a:rPr lang="en-GB" sz="2800" b="1" dirty="0" err="1">
                <a:latin typeface="+mj-lt"/>
              </a:rPr>
              <a:t>Sulfur</a:t>
            </a:r>
            <a:r>
              <a:rPr lang="en-GB" sz="2800" b="1" dirty="0">
                <a:latin typeface="+mj-lt"/>
              </a:rPr>
              <a:t> dioxide, SO</a:t>
            </a:r>
            <a:r>
              <a:rPr lang="en-GB" sz="2800" b="1" baseline="-25000" dirty="0">
                <a:latin typeface="+mj-lt"/>
              </a:rPr>
              <a:t>2</a:t>
            </a:r>
          </a:p>
          <a:p>
            <a:r>
              <a:rPr lang="en-GB" sz="2000" dirty="0">
                <a:latin typeface="+mj-lt"/>
              </a:rPr>
              <a:t> - from </a:t>
            </a:r>
            <a:r>
              <a:rPr lang="en-GB" sz="2000" dirty="0" err="1">
                <a:latin typeface="+mj-lt"/>
              </a:rPr>
              <a:t>sulfur</a:t>
            </a:r>
            <a:r>
              <a:rPr lang="en-GB" sz="2000" dirty="0">
                <a:latin typeface="+mj-lt"/>
              </a:rPr>
              <a:t> impurities in fuels</a:t>
            </a:r>
          </a:p>
          <a:p>
            <a:r>
              <a:rPr lang="en-GB" sz="2000" dirty="0">
                <a:latin typeface="+mj-lt"/>
              </a:rPr>
              <a:t> - can/should be removed from fuel before burning</a:t>
            </a:r>
          </a:p>
          <a:p>
            <a:r>
              <a:rPr lang="en-GB" sz="2000" dirty="0">
                <a:latin typeface="+mj-lt"/>
              </a:rPr>
              <a:t> - acidic gas, toxic</a:t>
            </a:r>
          </a:p>
          <a:p>
            <a:r>
              <a:rPr lang="en-GB" sz="2000" dirty="0">
                <a:latin typeface="+mj-lt"/>
              </a:rPr>
              <a:t> - acid rain – trees/plants/fish &amp; </a:t>
            </a:r>
            <a:r>
              <a:rPr lang="en-GB" sz="2000" dirty="0" err="1">
                <a:latin typeface="+mj-lt"/>
              </a:rPr>
              <a:t>limestong</a:t>
            </a:r>
            <a:r>
              <a:rPr lang="en-GB" sz="2000" dirty="0">
                <a:latin typeface="+mj-lt"/>
              </a:rPr>
              <a:t> buildings</a:t>
            </a:r>
          </a:p>
        </p:txBody>
      </p:sp>
      <p:pic>
        <p:nvPicPr>
          <p:cNvPr id="5" name="Picture 4"/>
          <p:cNvPicPr>
            <a:picLocks noChangeAspect="1"/>
          </p:cNvPicPr>
          <p:nvPr/>
        </p:nvPicPr>
        <p:blipFill>
          <a:blip r:embed="rId2"/>
          <a:stretch>
            <a:fillRect/>
          </a:stretch>
        </p:blipFill>
        <p:spPr>
          <a:xfrm>
            <a:off x="143416" y="1221207"/>
            <a:ext cx="8385729" cy="5636793"/>
          </a:xfrm>
          <a:prstGeom prst="rect">
            <a:avLst/>
          </a:prstGeom>
        </p:spPr>
      </p:pic>
    </p:spTree>
    <p:extLst>
      <p:ext uri="{BB962C8B-B14F-4D97-AF65-F5344CB8AC3E}">
        <p14:creationId xmlns:p14="http://schemas.microsoft.com/office/powerpoint/2010/main" val="706032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0878"/>
            <a:ext cx="5612524" cy="800100"/>
          </a:xfrm>
        </p:spPr>
        <p:txBody>
          <a:bodyPr>
            <a:normAutofit/>
          </a:bodyPr>
          <a:lstStyle/>
          <a:p>
            <a:pPr lvl="0"/>
            <a:r>
              <a:rPr lang="en-GB" b="1" dirty="0"/>
              <a:t>13.5 Atmospheric Pollutants</a:t>
            </a:r>
            <a:endParaRPr lang="en-GB" dirty="0"/>
          </a:p>
        </p:txBody>
      </p:sp>
      <p:sp>
        <p:nvSpPr>
          <p:cNvPr id="3" name="TextBox 2"/>
          <p:cNvSpPr txBox="1"/>
          <p:nvPr/>
        </p:nvSpPr>
        <p:spPr>
          <a:xfrm>
            <a:off x="4871544" y="1068243"/>
            <a:ext cx="7320455" cy="5693866"/>
          </a:xfrm>
          <a:prstGeom prst="rect">
            <a:avLst/>
          </a:prstGeom>
          <a:noFill/>
        </p:spPr>
        <p:txBody>
          <a:bodyPr wrap="square" rtlCol="0">
            <a:spAutoFit/>
          </a:bodyPr>
          <a:lstStyle/>
          <a:p>
            <a:r>
              <a:rPr lang="en-GB" sz="2800" b="1" dirty="0">
                <a:latin typeface="+mj-lt"/>
              </a:rPr>
              <a:t>Particulates</a:t>
            </a:r>
          </a:p>
          <a:p>
            <a:r>
              <a:rPr lang="en-GB" sz="2800" dirty="0">
                <a:latin typeface="+mj-lt"/>
              </a:rPr>
              <a:t>- burning diesel; tiny solid particles released</a:t>
            </a:r>
          </a:p>
          <a:p>
            <a:r>
              <a:rPr lang="en-GB" sz="2800" dirty="0">
                <a:latin typeface="+mj-lt"/>
              </a:rPr>
              <a:t>- reflect sunlight back into space (opposes global warming!) called global dimming</a:t>
            </a:r>
          </a:p>
          <a:p>
            <a:pPr marL="457200" indent="-457200">
              <a:buFontTx/>
              <a:buChar char="-"/>
            </a:pPr>
            <a:r>
              <a:rPr lang="en-GB" sz="2800" dirty="0">
                <a:latin typeface="+mj-lt"/>
              </a:rPr>
              <a:t>health problems</a:t>
            </a:r>
          </a:p>
          <a:p>
            <a:pPr marL="457200" indent="-457200">
              <a:buFontTx/>
              <a:buChar char="-"/>
            </a:pPr>
            <a:endParaRPr lang="en-GB" sz="2800" dirty="0">
              <a:latin typeface="+mj-lt"/>
            </a:endParaRPr>
          </a:p>
          <a:p>
            <a:endParaRPr lang="en-GB" sz="2800" dirty="0">
              <a:latin typeface="+mj-lt"/>
            </a:endParaRPr>
          </a:p>
          <a:p>
            <a:r>
              <a:rPr lang="en-GB" sz="2800" b="1" dirty="0">
                <a:latin typeface="+mj-lt"/>
              </a:rPr>
              <a:t>Twig</a:t>
            </a:r>
          </a:p>
          <a:p>
            <a:pPr marL="457200" indent="-457200">
              <a:buFontTx/>
              <a:buChar char="-"/>
            </a:pPr>
            <a:r>
              <a:rPr lang="en-GB" sz="2800" dirty="0">
                <a:latin typeface="+mj-lt"/>
                <a:hlinkClick r:id="rId2"/>
              </a:rPr>
              <a:t>https://www.twig-world.com/film/pollution-air-1254/</a:t>
            </a:r>
            <a:endParaRPr lang="en-GB" sz="2800" dirty="0">
              <a:latin typeface="+mj-lt"/>
            </a:endParaRPr>
          </a:p>
          <a:p>
            <a:pPr marL="457200" indent="-457200">
              <a:buFontTx/>
              <a:buChar char="-"/>
            </a:pPr>
            <a:r>
              <a:rPr lang="en-GB" sz="2800" dirty="0">
                <a:latin typeface="+mj-lt"/>
              </a:rPr>
              <a:t>NB Ignore the part about Ozone as this is not examined in your course.</a:t>
            </a:r>
          </a:p>
          <a:p>
            <a:r>
              <a:rPr lang="en-GB" sz="2800" dirty="0">
                <a:latin typeface="+mj-lt"/>
              </a:rPr>
              <a:t> </a:t>
            </a:r>
            <a:endParaRPr lang="en-GB" sz="2000" dirty="0">
              <a:latin typeface="+mj-lt"/>
            </a:endParaRPr>
          </a:p>
        </p:txBody>
      </p:sp>
      <p:pic>
        <p:nvPicPr>
          <p:cNvPr id="4" name="Picture 3"/>
          <p:cNvPicPr>
            <a:picLocks noChangeAspect="1"/>
          </p:cNvPicPr>
          <p:nvPr/>
        </p:nvPicPr>
        <p:blipFill>
          <a:blip r:embed="rId3"/>
          <a:stretch>
            <a:fillRect/>
          </a:stretch>
        </p:blipFill>
        <p:spPr>
          <a:xfrm>
            <a:off x="252248" y="1310905"/>
            <a:ext cx="3957145" cy="5451204"/>
          </a:xfrm>
          <a:prstGeom prst="rect">
            <a:avLst/>
          </a:prstGeom>
        </p:spPr>
      </p:pic>
      <p:pic>
        <p:nvPicPr>
          <p:cNvPr id="6" name="Picture 5"/>
          <p:cNvPicPr>
            <a:picLocks noChangeAspect="1"/>
          </p:cNvPicPr>
          <p:nvPr/>
        </p:nvPicPr>
        <p:blipFill>
          <a:blip r:embed="rId4"/>
          <a:stretch>
            <a:fillRect/>
          </a:stretch>
        </p:blipFill>
        <p:spPr>
          <a:xfrm>
            <a:off x="10229028" y="2493580"/>
            <a:ext cx="1658172" cy="1658172"/>
          </a:xfrm>
          <a:prstGeom prst="rect">
            <a:avLst/>
          </a:prstGeom>
        </p:spPr>
      </p:pic>
    </p:spTree>
    <p:extLst>
      <p:ext uri="{BB962C8B-B14F-4D97-AF65-F5344CB8AC3E}">
        <p14:creationId xmlns:p14="http://schemas.microsoft.com/office/powerpoint/2010/main" val="334350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33" y="1545021"/>
            <a:ext cx="4260246" cy="4316029"/>
          </a:xfrm>
        </p:spPr>
        <p:txBody>
          <a:bodyPr>
            <a:normAutofit fontScale="90000"/>
          </a:bodyPr>
          <a:lstStyle/>
          <a:p>
            <a:r>
              <a:rPr lang="en-GB" dirty="0"/>
              <a:t>Earth begins to cool and then forms a thin solid crust, </a:t>
            </a:r>
            <a:r>
              <a:rPr lang="en-GB" b="1" dirty="0">
                <a:solidFill>
                  <a:srgbClr val="FF0000"/>
                </a:solidFill>
              </a:rPr>
              <a:t>volcanoes</a:t>
            </a:r>
            <a:r>
              <a:rPr lang="en-GB" dirty="0"/>
              <a:t> are very active. The volcanoes continue to spew dust and debris and especially </a:t>
            </a:r>
            <a:r>
              <a:rPr lang="en-GB" b="1" dirty="0">
                <a:solidFill>
                  <a:srgbClr val="FF0000"/>
                </a:solidFill>
              </a:rPr>
              <a:t>steam</a:t>
            </a:r>
            <a:r>
              <a:rPr lang="en-GB" dirty="0"/>
              <a:t> which now begins to form an atmosphere including </a:t>
            </a:r>
            <a:r>
              <a:rPr lang="en-GB" b="1" dirty="0">
                <a:solidFill>
                  <a:srgbClr val="FF0000"/>
                </a:solidFill>
              </a:rPr>
              <a:t>clouds</a:t>
            </a:r>
            <a:r>
              <a:rPr lang="en-GB" dirty="0"/>
              <a:t> approximately </a:t>
            </a:r>
            <a:r>
              <a:rPr lang="en-GB" b="1" dirty="0">
                <a:solidFill>
                  <a:srgbClr val="FF0000"/>
                </a:solidFill>
              </a:rPr>
              <a:t>4</a:t>
            </a:r>
            <a:r>
              <a:rPr lang="en-GB" dirty="0"/>
              <a:t> billion years ago. </a:t>
            </a:r>
          </a:p>
        </p:txBody>
      </p:sp>
      <p:pic>
        <p:nvPicPr>
          <p:cNvPr id="11266" name="Picture 2" descr="The volcano Anak Krakatau erupt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1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3" y="5060950"/>
            <a:ext cx="5056515" cy="1600200"/>
          </a:xfrm>
        </p:spPr>
        <p:txBody>
          <a:bodyPr>
            <a:normAutofit fontScale="90000"/>
          </a:bodyPr>
          <a:lstStyle/>
          <a:p>
            <a:br>
              <a:rPr lang="en-GB" dirty="0"/>
            </a:br>
            <a:br>
              <a:rPr lang="en-GB" dirty="0"/>
            </a:br>
            <a:br>
              <a:rPr lang="en-GB" dirty="0"/>
            </a:br>
            <a:br>
              <a:rPr lang="en-GB" dirty="0"/>
            </a:br>
            <a:endParaRPr lang="en-GB" dirty="0"/>
          </a:p>
        </p:txBody>
      </p:sp>
      <p:pic>
        <p:nvPicPr>
          <p:cNvPr id="9" name="Picture 8"/>
          <p:cNvPicPr>
            <a:picLocks noChangeAspect="1"/>
          </p:cNvPicPr>
          <p:nvPr/>
        </p:nvPicPr>
        <p:blipFill rotWithShape="1">
          <a:blip r:embed="rId2"/>
          <a:srcRect l="21994" r="26083"/>
          <a:stretch/>
        </p:blipFill>
        <p:spPr>
          <a:xfrm>
            <a:off x="5407572" y="962189"/>
            <a:ext cx="6511158" cy="4697674"/>
          </a:xfrm>
          <a:prstGeom prst="rect">
            <a:avLst/>
          </a:prstGeom>
        </p:spPr>
      </p:pic>
      <p:sp>
        <p:nvSpPr>
          <p:cNvPr id="11" name="Title 1"/>
          <p:cNvSpPr txBox="1">
            <a:spLocks/>
          </p:cNvSpPr>
          <p:nvPr/>
        </p:nvSpPr>
        <p:spPr>
          <a:xfrm>
            <a:off x="646606" y="2768958"/>
            <a:ext cx="4260246" cy="30920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t>This happens because the gases no longer have so much energy that they escape into space. That is because the Earth has carried on cooling.</a:t>
            </a:r>
          </a:p>
        </p:txBody>
      </p:sp>
    </p:spTree>
    <p:extLst>
      <p:ext uri="{BB962C8B-B14F-4D97-AF65-F5344CB8AC3E}">
        <p14:creationId xmlns:p14="http://schemas.microsoft.com/office/powerpoint/2010/main" val="23697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52" y="1517907"/>
            <a:ext cx="3932237" cy="4119250"/>
          </a:xfrm>
        </p:spPr>
        <p:txBody>
          <a:bodyPr>
            <a:normAutofit/>
          </a:bodyPr>
          <a:lstStyle/>
          <a:p>
            <a:r>
              <a:rPr lang="en-GB" dirty="0"/>
              <a:t>The first atmosphere was mainly made up of </a:t>
            </a:r>
            <a:r>
              <a:rPr lang="en-GB" b="1" dirty="0">
                <a:solidFill>
                  <a:srgbClr val="FF0000"/>
                </a:solidFill>
              </a:rPr>
              <a:t>carbon dioxide</a:t>
            </a:r>
            <a:r>
              <a:rPr lang="en-GB" dirty="0"/>
              <a:t>. However there was also </a:t>
            </a:r>
            <a:r>
              <a:rPr lang="en-GB" b="1" dirty="0">
                <a:solidFill>
                  <a:srgbClr val="FF0000"/>
                </a:solidFill>
              </a:rPr>
              <a:t>nitrogen</a:t>
            </a:r>
            <a:r>
              <a:rPr lang="en-GB" dirty="0"/>
              <a:t> gas, </a:t>
            </a:r>
            <a:r>
              <a:rPr lang="en-GB" b="1" dirty="0">
                <a:solidFill>
                  <a:srgbClr val="FF0000"/>
                </a:solidFill>
              </a:rPr>
              <a:t>water</a:t>
            </a:r>
            <a:r>
              <a:rPr lang="en-GB" dirty="0"/>
              <a:t> vapour, small amounts of methane and ammonia but no </a:t>
            </a:r>
            <a:r>
              <a:rPr lang="en-GB" b="1" dirty="0">
                <a:solidFill>
                  <a:srgbClr val="FF0000"/>
                </a:solidFill>
              </a:rPr>
              <a:t>oxygen</a:t>
            </a:r>
            <a:r>
              <a:rPr lang="en-GB" dirty="0"/>
              <a:t>.</a:t>
            </a:r>
          </a:p>
        </p:txBody>
      </p:sp>
      <p:pic>
        <p:nvPicPr>
          <p:cNvPr id="8" name="Picture 7"/>
          <p:cNvPicPr>
            <a:picLocks noChangeAspect="1"/>
          </p:cNvPicPr>
          <p:nvPr/>
        </p:nvPicPr>
        <p:blipFill>
          <a:blip r:embed="rId2"/>
          <a:stretch>
            <a:fillRect/>
          </a:stretch>
        </p:blipFill>
        <p:spPr>
          <a:xfrm>
            <a:off x="5078770" y="1517907"/>
            <a:ext cx="6289550" cy="4634405"/>
          </a:xfrm>
          <a:prstGeom prst="rect">
            <a:avLst/>
          </a:prstGeom>
        </p:spPr>
      </p:pic>
    </p:spTree>
    <p:extLst>
      <p:ext uri="{BB962C8B-B14F-4D97-AF65-F5344CB8AC3E}">
        <p14:creationId xmlns:p14="http://schemas.microsoft.com/office/powerpoint/2010/main" val="177794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3" y="5060950"/>
            <a:ext cx="4471085" cy="1600200"/>
          </a:xfrm>
        </p:spPr>
        <p:txBody>
          <a:bodyPr>
            <a:normAutofit fontScale="90000"/>
          </a:bodyPr>
          <a:lstStyle/>
          <a:p>
            <a:r>
              <a:rPr lang="en-GB" dirty="0"/>
              <a:t>As the planet continued to cool, the surface of the Earth fell low enough that water vapour </a:t>
            </a:r>
            <a:r>
              <a:rPr lang="en-GB" b="1" dirty="0">
                <a:solidFill>
                  <a:srgbClr val="FF0000"/>
                </a:solidFill>
              </a:rPr>
              <a:t>condensed</a:t>
            </a:r>
            <a:r>
              <a:rPr lang="en-GB" dirty="0"/>
              <a:t> and it began to rain. </a:t>
            </a:r>
            <a:br>
              <a:rPr lang="en-GB" dirty="0"/>
            </a:br>
            <a:br>
              <a:rPr lang="en-GB" dirty="0"/>
            </a:br>
            <a:r>
              <a:rPr lang="en-GB" dirty="0"/>
              <a:t>It rained for </a:t>
            </a:r>
            <a:r>
              <a:rPr lang="en-GB" b="1" dirty="0">
                <a:solidFill>
                  <a:srgbClr val="FF0000"/>
                </a:solidFill>
              </a:rPr>
              <a:t>thousands</a:t>
            </a:r>
            <a:r>
              <a:rPr lang="en-GB" dirty="0"/>
              <a:t> of years. </a:t>
            </a:r>
            <a:br>
              <a:rPr lang="en-GB" dirty="0"/>
            </a:br>
            <a:br>
              <a:rPr lang="en-GB" dirty="0"/>
            </a:br>
            <a:r>
              <a:rPr lang="en-GB" dirty="0"/>
              <a:t>The </a:t>
            </a:r>
            <a:r>
              <a:rPr lang="en-GB" b="1" dirty="0">
                <a:solidFill>
                  <a:srgbClr val="FF0000"/>
                </a:solidFill>
              </a:rPr>
              <a:t>oceans</a:t>
            </a:r>
            <a:r>
              <a:rPr lang="en-GB" dirty="0"/>
              <a:t> formed.</a:t>
            </a:r>
            <a:br>
              <a:rPr lang="en-GB" dirty="0"/>
            </a:br>
            <a:br>
              <a:rPr lang="en-GB" dirty="0"/>
            </a:br>
            <a:r>
              <a:rPr lang="en-GB" sz="2000" dirty="0">
                <a:hlinkClick r:id="rId2"/>
              </a:rPr>
              <a:t>http://www.bbc.co.uk/science/earth/earth_timeline/earth_formed#p00fzss4</a:t>
            </a:r>
            <a:r>
              <a:rPr lang="en-GB" sz="2000" dirty="0"/>
              <a:t> </a:t>
            </a:r>
            <a:br>
              <a:rPr lang="en-GB" dirty="0"/>
            </a:br>
            <a:br>
              <a:rPr lang="en-GB" dirty="0"/>
            </a:br>
            <a:endParaRPr lang="en-GB" dirty="0"/>
          </a:p>
        </p:txBody>
      </p:sp>
      <p:pic>
        <p:nvPicPr>
          <p:cNvPr id="3076" name="Picture 4" descr="New evidence from ancient volcanic rock suggests Earth’s atmosphere 2.7 billion years ago was less than half as thick as it is today. "/>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375" r="143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3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2" y="4260850"/>
            <a:ext cx="4131458" cy="1600200"/>
          </a:xfrm>
        </p:spPr>
        <p:txBody>
          <a:bodyPr>
            <a:normAutofit fontScale="90000"/>
          </a:bodyPr>
          <a:lstStyle/>
          <a:p>
            <a:r>
              <a:rPr lang="en-GB" dirty="0"/>
              <a:t>Over the next 500 million years, until around </a:t>
            </a:r>
            <a:r>
              <a:rPr lang="en-GB" b="1" dirty="0">
                <a:solidFill>
                  <a:srgbClr val="FF0000"/>
                </a:solidFill>
              </a:rPr>
              <a:t>3.8</a:t>
            </a:r>
            <a:r>
              <a:rPr lang="en-GB" dirty="0"/>
              <a:t> billion years ago it is believed by some scientists that thousands of comets colliding with the Earth provided </a:t>
            </a:r>
            <a:r>
              <a:rPr lang="en-GB" b="1" dirty="0">
                <a:solidFill>
                  <a:srgbClr val="FF0000"/>
                </a:solidFill>
              </a:rPr>
              <a:t>half</a:t>
            </a:r>
            <a:r>
              <a:rPr lang="en-GB" dirty="0"/>
              <a:t> of the water that now makes up our oceans.</a:t>
            </a:r>
          </a:p>
        </p:txBody>
      </p:sp>
      <p:pic>
        <p:nvPicPr>
          <p:cNvPr id="7" name="Picture 2" descr="Image result for comet colliding with earth steam water ocean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30" y="4260850"/>
            <a:ext cx="3932237" cy="1600200"/>
          </a:xfrm>
        </p:spPr>
        <p:txBody>
          <a:bodyPr>
            <a:normAutofit fontScale="90000"/>
          </a:bodyPr>
          <a:lstStyle/>
          <a:p>
            <a:r>
              <a:rPr lang="en-GB" dirty="0"/>
              <a:t>Carbon dioxide dissolved in the seas and became part of </a:t>
            </a:r>
            <a:r>
              <a:rPr lang="en-GB" b="1" dirty="0">
                <a:solidFill>
                  <a:srgbClr val="FF0000"/>
                </a:solidFill>
              </a:rPr>
              <a:t>carbonate</a:t>
            </a:r>
            <a:r>
              <a:rPr lang="en-GB" dirty="0"/>
              <a:t> rocks such as marble, </a:t>
            </a:r>
            <a:r>
              <a:rPr lang="en-GB" b="1" dirty="0">
                <a:solidFill>
                  <a:srgbClr val="FF0000"/>
                </a:solidFill>
              </a:rPr>
              <a:t>limestone</a:t>
            </a:r>
            <a:r>
              <a:rPr lang="en-GB" dirty="0"/>
              <a:t> and chalk. This had a big effect on the marine environment.</a:t>
            </a:r>
            <a:br>
              <a:rPr lang="en-GB" dirty="0"/>
            </a:br>
            <a:endParaRPr lang="en-GB" dirty="0"/>
          </a:p>
        </p:txBody>
      </p:sp>
      <p:pic>
        <p:nvPicPr>
          <p:cNvPr id="13314" name="Picture 2" descr="Image result for carbonate rocks seas oceans form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730" r="67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3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1699</Words>
  <Application>Microsoft Office PowerPoint</Application>
  <PresentationFormat>Widescreen</PresentationFormat>
  <Paragraphs>87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13.1 Originally, 4.5 billion years ago, the Earth was a very hot molten ball of rock.</vt:lpstr>
      <vt:lpstr>There was no atmosphere at this time as all gases produced escaped into space.   This is because their kinetic energy was too great to allow them to be held by the Earth’s gravitational pull.  </vt:lpstr>
      <vt:lpstr> Comets and other space debris continued to collide with the planet.    </vt:lpstr>
      <vt:lpstr>Earth begins to cool and then forms a thin solid crust, volcanoes are very active. The volcanoes continue to spew dust and debris and especially steam which now begins to form an atmosphere including clouds approximately 4 billion years ago. </vt:lpstr>
      <vt:lpstr>    </vt:lpstr>
      <vt:lpstr>The first atmosphere was mainly made up of carbon dioxide. However there was also nitrogen gas, water vapour, small amounts of methane and ammonia but no oxygen.</vt:lpstr>
      <vt:lpstr>As the planet continued to cool, the surface of the Earth fell low enough that water vapour condensed and it began to rain.   It rained for thousands of years.   The oceans formed.  http://www.bbc.co.uk/science/earth/earth_timeline/earth_formed#p00fzss4   </vt:lpstr>
      <vt:lpstr>Over the next 500 million years, until around 3.8 billion years ago it is believed by some scientists that thousands of comets colliding with the Earth provided half of the water that now makes up our oceans.</vt:lpstr>
      <vt:lpstr>Carbon dioxide dissolved in the seas and became part of carbonate rocks such as marble, limestone and chalk. This had a big effect on the marine environment. </vt:lpstr>
      <vt:lpstr>In these oceans, simple life began around 3.4 billion years ago including bacteria living in colonies called stromatolites. They were some of the first organisms to photosynthesise and release oxygen into our world. Life first began in the oceans because the water molecules helped protect developing life from the harmful UV rays.  http://www.bbc.co.uk/science/earth/earth_timeline/first_life  </vt:lpstr>
      <vt:lpstr>[The oxygen produced in the seas then reacted with iron dissolved in the seas to form iron (III) oxide rich rocks which we see all over the planet. After this process was over, oxygen then began to form in the atmosphere.]</vt:lpstr>
      <vt:lpstr>PowerPoint Presentation</vt:lpstr>
      <vt:lpstr>As a result of photosynthesis, the level of carbon dioxide also decreased further.    Furthermore, the remains of living organisms began to form fossil fuels and more carbon dioxide was locked up in fossil fuels. </vt:lpstr>
      <vt:lpstr>As oxygen began to build up in the atmosphere (O2), some of this oxygen eventually formed ozone (O3).   Ozone is a naturally occurring allotrope (form) of oxygen. The ozone layer was necessary to allow plant and animal life to move to land as they were now protected from harmful UV rays by the ozone layer, leading an explosion of life.</vt:lpstr>
      <vt:lpstr>13.2 For the last 200 million years the composition has been much the same as they are today. 78% nitrogen, 21% oxygen, small proportions of other gases including 0.90% argon, 0.04% carbon dioxide, and a varying amount of water vapour which depends on the weather, plus lots of other things including noble gases.</vt:lpstr>
      <vt:lpstr>The carbon dioxide is locked up in fossil fuels and carbonate rocks. Some carbon dioxide is dissolved in the oceans. The amount of carbon dioxide dissolved in the oceans affects the marine environment.   http://www.bbc.co.uk/science/earth/earth_timeline/first_life  </vt:lpstr>
      <vt:lpstr>The carbon dioxide is also locked up in living organisms when it is converted to glucose and oxygen during photosynthesis (equation)  Fossil fuels formed (coal, oil, natural gas), when organisms were crushed under pressure and heated in the absence of oxygen for millennia.   Sedimentary rocks. </vt:lpstr>
      <vt:lpstr>     Nitrogen  - formed and released from volcanoes  - levels built up as it is very unreactive  Ammonia  - may have been trace amounts  - reacted with oxygen to form nitrogen (equation)  Methane  - may have been trace amounts  - reacted with oxygen to form carbon dioxide (equation) </vt:lpstr>
      <vt:lpstr>13.3 Greenhouse effect   - is a good thing  - gives us a temperate/ moderate climate  - evens out day and night temperatures on Earth  Greenhouse gases include:  - carbon dioxide  - water vapour  - methane  - lots of others but their quantities in the atmosphere are too low to have a significant contributing effect</vt:lpstr>
      <vt:lpstr>13.3 Greenhouse effect “Describe the greenhouse effect in terms of the interaction of short and long wavelength radiation with matter.” [4 marks]  - short wavelength (UV) radiation enters the atmosphere (1)  - it is absorbed by materials and re-emitted (1)  - as a longer (IR) wavelength radiation (1)  - which is then trapped by a greenhouse gas / carbon dioxide / methane, stopping radiation escaping (from the atmosphere) allow so temperature increases. (1)  </vt:lpstr>
      <vt:lpstr>13.3 Greenhouse effect  - over a billion ish years, it can be seen that the level of CO2 and the temperature as measured by antarctic ice cores are linked </vt:lpstr>
      <vt:lpstr>13.3 Greenhouse effect   - this is the trend only for the last 150 years  - levels of CO2 have reached unprecedented levels of over 400 ppm  - this is agreed by the vast majority of scientists to be man made and that global warming and/or climate change effects that we see in our weather patterns are because of this.  - methane levels are also rising (swamps, rice fields, cattle)</vt:lpstr>
      <vt:lpstr>13.3 Carbon Cycle - (not assessed in GCSE Chemistry)</vt:lpstr>
      <vt:lpstr>13.3 Greenhouse effect clips  https://www.twig-world.com/mindmap/259/changing-atmosphere/   - natural climate change  - the greenhouse effect  - climate cycles  - climate models  - (ignore the ozone layer)  - state of the Greenland ice sheet    </vt:lpstr>
      <vt:lpstr>13.4 Global Climate Change   - NB – global warming/global climate change and “bad for the environment”   - consequences  - rising sea levels (melting ice caps)  - increasingly common extreme weather events  - changes to rainfall (amount, timing, distribution)   - changes in distribution of wildlife species/ecosystems under stress </vt:lpstr>
      <vt:lpstr>13.4 Carbon Footprint  “The carbon footprint of a product, service, or event is the total amount of carbon dioxide and other greenhouse gases emitted over its full life cycle”</vt:lpstr>
      <vt:lpstr>13.4 Carbon Footprint  “The carbon footprint of a product, service, or event is the total amount of carbon dioxide and other greenhouse gases emitted over its full life cycle”</vt:lpstr>
      <vt:lpstr>13.4 Carbon Capture   - pumped underground  - into porous rocks  - e.g. old redundant oil fields      </vt:lpstr>
      <vt:lpstr>13.4 Global Warming Clips  https://www.twig-world.com/mindmap/261/global-warming/   - Global Warming  - Great Global Warming Debate Part 1  - Great Global Warming Debate Part 2  - The Big Chill      </vt:lpstr>
      <vt:lpstr>13.5 Atmospheric Pollutants</vt:lpstr>
      <vt:lpstr>Haemaglobin</vt:lpstr>
      <vt:lpstr>13.5 Atmospheric Pollutants</vt:lpstr>
      <vt:lpstr>13.5 Atmospheric Pollutants</vt:lpstr>
    </vt:vector>
  </TitlesOfParts>
  <Company>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of the Earth</dc:title>
  <dc:creator>Pippa Read</dc:creator>
  <cp:lastModifiedBy>Pippa Read</cp:lastModifiedBy>
  <cp:revision>23</cp:revision>
  <cp:lastPrinted>2023-03-20T10:22:25Z</cp:lastPrinted>
  <dcterms:created xsi:type="dcterms:W3CDTF">2017-04-25T07:25:59Z</dcterms:created>
  <dcterms:modified xsi:type="dcterms:W3CDTF">2023-03-21T14:08:29Z</dcterms:modified>
</cp:coreProperties>
</file>