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8" r:id="rId6"/>
    <p:sldId id="274" r:id="rId7"/>
    <p:sldId id="283" r:id="rId8"/>
    <p:sldId id="275" r:id="rId9"/>
    <p:sldId id="280" r:id="rId10"/>
    <p:sldId id="281" r:id="rId11"/>
    <p:sldId id="282" r:id="rId12"/>
    <p:sldId id="279" r:id="rId13"/>
  </p:sldIdLst>
  <p:sldSz cx="12192000" cy="6858000"/>
  <p:notesSz cx="6858000" cy="9144000"/>
  <p:defaultTextStyle>
    <a:defPPr>
      <a:defRPr lang="en-US"/>
    </a:defPPr>
    <a:lvl1pPr marL="0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51581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72" y="2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Basha and 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3" t="25077" r="244" b="24141"/>
          <a:stretch/>
        </p:blipFill>
        <p:spPr>
          <a:xfrm>
            <a:off x="0" y="1364289"/>
            <a:ext cx="12192000" cy="5493711"/>
          </a:xfrm>
          <a:prstGeom prst="rect">
            <a:avLst/>
          </a:prstGeom>
        </p:spPr>
      </p:pic>
      <p:sp>
        <p:nvSpPr>
          <p:cNvPr id="14" name="x"/>
          <p:cNvSpPr/>
          <p:nvPr/>
        </p:nvSpPr>
        <p:spPr>
          <a:xfrm>
            <a:off x="0" y="4927284"/>
            <a:ext cx="8135903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38" y="5057602"/>
            <a:ext cx="7434836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38" y="5575301"/>
            <a:ext cx="743509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4pPr marL="1547439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D8EA99-5573-4756-9F6D-1A9B84681231}"/>
              </a:ext>
            </a:extLst>
          </p:cNvPr>
          <p:cNvSpPr/>
          <p:nvPr/>
        </p:nvSpPr>
        <p:spPr>
          <a:xfrm>
            <a:off x="0" y="-1"/>
            <a:ext cx="12192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5EEA2-7154-46BE-898F-7A3D75A05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" y="154924"/>
            <a:ext cx="5476900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6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8" y="154924"/>
            <a:ext cx="21210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22" y="154924"/>
            <a:ext cx="8727474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C603BCB-EB3A-409E-B9F2-5B35C5F0830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39394" y="1699669"/>
            <a:ext cx="11113212" cy="20351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A2BC3BA-48B9-4B3A-B1FE-CCABAB6779B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539394" y="3987801"/>
            <a:ext cx="11113212" cy="2035196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0202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Map Reading and Blank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0E9736-548E-4BF1-8F4B-F0DC2A62DE0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/>
        </p:blipFill>
        <p:spPr>
          <a:xfrm>
            <a:off x="0" y="1250458"/>
            <a:ext cx="12192000" cy="5607542"/>
          </a:xfrm>
          <a:prstGeom prst="rect">
            <a:avLst/>
          </a:prstGeom>
        </p:spPr>
      </p:pic>
      <p:sp>
        <p:nvSpPr>
          <p:cNvPr id="14" name="x"/>
          <p:cNvSpPr/>
          <p:nvPr/>
        </p:nvSpPr>
        <p:spPr>
          <a:xfrm>
            <a:off x="0" y="4927284"/>
            <a:ext cx="8135903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38" y="5057602"/>
            <a:ext cx="7434836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38" y="5575301"/>
            <a:ext cx="743509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4pPr marL="1547439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D3D8C1-26CC-4788-B507-9A97CD6267F0}"/>
              </a:ext>
            </a:extLst>
          </p:cNvPr>
          <p:cNvSpPr/>
          <p:nvPr/>
        </p:nvSpPr>
        <p:spPr>
          <a:xfrm>
            <a:off x="0" y="-1"/>
            <a:ext cx="12192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ADC975-4340-4D45-8F55-B1C9CC60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" y="154924"/>
            <a:ext cx="5476900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0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intb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ACFD3D4-5FDD-4A5F-ABEA-DD60A3CAE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t="12128"/>
          <a:stretch/>
        </p:blipFill>
        <p:spPr>
          <a:xfrm>
            <a:off x="0" y="805176"/>
            <a:ext cx="12192000" cy="6052823"/>
          </a:xfrm>
          <a:prstGeom prst="rect">
            <a:avLst/>
          </a:prstGeom>
        </p:spPr>
      </p:pic>
      <p:sp>
        <p:nvSpPr>
          <p:cNvPr id="14" name="x"/>
          <p:cNvSpPr/>
          <p:nvPr/>
        </p:nvSpPr>
        <p:spPr>
          <a:xfrm>
            <a:off x="0" y="4927284"/>
            <a:ext cx="8135903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38" y="5057602"/>
            <a:ext cx="7434836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38" y="5575301"/>
            <a:ext cx="743509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4pPr marL="1547439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2336723-633F-47CA-8C25-DA5E4E6D5D87}"/>
              </a:ext>
            </a:extLst>
          </p:cNvPr>
          <p:cNvSpPr/>
          <p:nvPr/>
        </p:nvSpPr>
        <p:spPr>
          <a:xfrm>
            <a:off x="0" y="-1"/>
            <a:ext cx="12192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47B0BC-95F5-4C3B-A079-30B420B4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" y="154924"/>
            <a:ext cx="5476900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50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DofE Fl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snsarmycadetsprinceedward76.jpg">
            <a:extLst>
              <a:ext uri="{FF2B5EF4-FFF2-40B4-BE49-F238E27FC236}">
                <a16:creationId xmlns:a16="http://schemas.microsoft.com/office/drawing/2014/main" id="{7BA288BE-03E7-4339-B998-574DA0B1963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23"/>
          <a:stretch/>
        </p:blipFill>
        <p:spPr>
          <a:xfrm>
            <a:off x="0" y="1544745"/>
            <a:ext cx="12192000" cy="53132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-1"/>
            <a:ext cx="12192000" cy="1544746"/>
          </a:xfrm>
          <a:prstGeom prst="rect">
            <a:avLst/>
          </a:prstGeom>
          <a:solidFill>
            <a:srgbClr val="2765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latin typeface="Arial"/>
            </a:endParaRPr>
          </a:p>
        </p:txBody>
      </p:sp>
      <p:sp>
        <p:nvSpPr>
          <p:cNvPr id="14" name="x"/>
          <p:cNvSpPr/>
          <p:nvPr/>
        </p:nvSpPr>
        <p:spPr>
          <a:xfrm>
            <a:off x="0" y="4927284"/>
            <a:ext cx="8135903" cy="11255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163326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8938" y="5057602"/>
            <a:ext cx="7434836" cy="43245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Title of 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B248DFD-A81B-4F95-857A-53CC844837C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938" y="5575301"/>
            <a:ext cx="7435093" cy="34766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4pPr marL="1547439" indent="0">
              <a:buNone/>
              <a:defRPr/>
            </a:lvl4pPr>
          </a:lstStyle>
          <a:p>
            <a:pPr lvl="0"/>
            <a:r>
              <a:rPr lang="en-GB" dirty="0"/>
              <a:t>Name of presenter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3E1EBB-0DC4-6949-89CA-52B194116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" y="154924"/>
            <a:ext cx="5476900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81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494" y="1699669"/>
            <a:ext cx="11113212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8" y="154924"/>
            <a:ext cx="21210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22" y="154924"/>
            <a:ext cx="8727474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6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ug of W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DB5B43-EA3D-4A59-9D9F-41E91A473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94" y="1699669"/>
            <a:ext cx="843266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 descr="A person sitting in a field&#10;&#10;Description automatically generated">
            <a:extLst>
              <a:ext uri="{FF2B5EF4-FFF2-40B4-BE49-F238E27FC236}">
                <a16:creationId xmlns:a16="http://schemas.microsoft.com/office/drawing/2014/main" id="{7F720665-3DF4-4334-BDEB-BA847C7A04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33171" r="9463"/>
          <a:stretch/>
        </p:blipFill>
        <p:spPr>
          <a:xfrm>
            <a:off x="8972060" y="0"/>
            <a:ext cx="3219940" cy="6858000"/>
          </a:xfrm>
          <a:prstGeom prst="rect">
            <a:avLst/>
          </a:prstGeom>
        </p:spPr>
      </p:pic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" y="154924"/>
            <a:ext cx="21210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22" y="154924"/>
            <a:ext cx="8692750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062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IBUA Blank F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outdoor, building, person, man&#10;&#10;Description automatically generated">
            <a:extLst>
              <a:ext uri="{FF2B5EF4-FFF2-40B4-BE49-F238E27FC236}">
                <a16:creationId xmlns:a16="http://schemas.microsoft.com/office/drawing/2014/main" id="{B107D6CB-74A8-4E79-9555-A714AB2EEA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21469" r="21560"/>
          <a:stretch/>
        </p:blipFill>
        <p:spPr>
          <a:xfrm>
            <a:off x="8972061" y="0"/>
            <a:ext cx="3219940" cy="6858000"/>
          </a:xfrm>
          <a:prstGeom prst="rect">
            <a:avLst/>
          </a:prstGeom>
        </p:spPr>
      </p:pic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38" y="154924"/>
            <a:ext cx="21210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22" y="154924"/>
            <a:ext cx="8715900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CAF42A-E743-4941-A1E7-5E09D624F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94" y="1699669"/>
            <a:ext cx="843266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1493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8" y="154924"/>
            <a:ext cx="21210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22" y="154924"/>
            <a:ext cx="8727474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B8C2512-37CF-4FFA-8910-8F59DC2365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9394" y="1699669"/>
            <a:ext cx="534070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6EE99B6-8BB3-4393-9995-B2ED0AB56FE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1902" y="1699669"/>
            <a:ext cx="534070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4066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x">
            <a:extLst>
              <a:ext uri="{FF2B5EF4-FFF2-40B4-BE49-F238E27FC236}">
                <a16:creationId xmlns:a16="http://schemas.microsoft.com/office/drawing/2014/main" id="{6CB23072-DD7C-476A-9AF5-AC3AF80661B2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EFA094-D1A9-FF46-9136-1269128340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8" y="154924"/>
            <a:ext cx="2121069" cy="123489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77D874B-3B45-2C42-8519-59048726F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222" y="154924"/>
            <a:ext cx="8727474" cy="1234897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B74FCD8-0FE3-44EB-9DCC-25699561BB1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9394" y="1699669"/>
            <a:ext cx="349920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2D510C8-2C14-4EBE-99B2-FAC95F8C7ABC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46397" y="1699669"/>
            <a:ext cx="349920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634C818-1F4C-4340-A628-24F0D8AEF9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153400" y="1699669"/>
            <a:ext cx="3499206" cy="4727958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2800"/>
            </a:lvl1pPr>
            <a:lvl2pPr>
              <a:lnSpc>
                <a:spcPct val="150000"/>
              </a:lnSpc>
              <a:spcBef>
                <a:spcPts val="0"/>
              </a:spcBef>
              <a:defRPr sz="2400"/>
            </a:lvl2pPr>
            <a:lvl3pPr>
              <a:lnSpc>
                <a:spcPct val="150000"/>
              </a:lnSpc>
              <a:spcBef>
                <a:spcPts val="0"/>
              </a:spcBef>
              <a:defRPr sz="2200"/>
            </a:lvl3pPr>
            <a:lvl4pPr>
              <a:lnSpc>
                <a:spcPct val="150000"/>
              </a:lnSpc>
              <a:spcBef>
                <a:spcPts val="0"/>
              </a:spcBef>
              <a:defRPr sz="2000"/>
            </a:lvl4pPr>
            <a:lvl5pPr>
              <a:lnSpc>
                <a:spcPct val="150000"/>
              </a:lnSpc>
              <a:spcBef>
                <a:spcPts val="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32437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x">
            <a:extLst>
              <a:ext uri="{FF2B5EF4-FFF2-40B4-BE49-F238E27FC236}">
                <a16:creationId xmlns:a16="http://schemas.microsoft.com/office/drawing/2014/main" id="{473F5802-8269-4876-B376-8B6D8DF555A8}"/>
              </a:ext>
            </a:extLst>
          </p:cNvPr>
          <p:cNvSpPr/>
          <p:nvPr/>
        </p:nvSpPr>
        <p:spPr>
          <a:xfrm>
            <a:off x="0" y="-2"/>
            <a:ext cx="11655706" cy="15447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87" y="0"/>
                </a:moveTo>
                <a:cubicBezTo>
                  <a:pt x="8584" y="0"/>
                  <a:pt x="5429" y="0"/>
                  <a:pt x="3248" y="0"/>
                </a:cubicBezTo>
                <a:cubicBezTo>
                  <a:pt x="2165" y="0"/>
                  <a:pt x="1083" y="0"/>
                  <a:pt x="0" y="0"/>
                </a:cubicBezTo>
                <a:cubicBezTo>
                  <a:pt x="0" y="10800"/>
                  <a:pt x="0" y="16200"/>
                  <a:pt x="0" y="18900"/>
                </a:cubicBezTo>
                <a:cubicBezTo>
                  <a:pt x="0" y="21600"/>
                  <a:pt x="0" y="21600"/>
                  <a:pt x="0" y="21600"/>
                </a:cubicBezTo>
                <a:cubicBezTo>
                  <a:pt x="4065" y="21600"/>
                  <a:pt x="8131" y="21600"/>
                  <a:pt x="12196" y="21600"/>
                </a:cubicBezTo>
                <a:cubicBezTo>
                  <a:pt x="14952" y="21600"/>
                  <a:pt x="17708" y="21600"/>
                  <a:pt x="20464" y="21600"/>
                </a:cubicBezTo>
                <a:cubicBezTo>
                  <a:pt x="20464" y="20367"/>
                  <a:pt x="20748" y="17667"/>
                  <a:pt x="21032" y="15276"/>
                </a:cubicBezTo>
                <a:cubicBezTo>
                  <a:pt x="21316" y="12884"/>
                  <a:pt x="21600" y="10800"/>
                  <a:pt x="21600" y="10800"/>
                </a:cubicBezTo>
                <a:cubicBezTo>
                  <a:pt x="21600" y="10800"/>
                  <a:pt x="21316" y="8705"/>
                  <a:pt x="21032" y="6307"/>
                </a:cubicBezTo>
                <a:cubicBezTo>
                  <a:pt x="20748" y="3909"/>
                  <a:pt x="20464" y="1209"/>
                  <a:pt x="20464" y="0"/>
                </a:cubicBezTo>
              </a:path>
            </a:pathLst>
          </a:custGeom>
          <a:solidFill>
            <a:srgbClr val="276528"/>
          </a:solidFill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vert="horz" lIns="103163" tIns="51581" rIns="103163" bIns="51581" rtlCol="0" anchor="ctr">
            <a:normAutofit/>
          </a:bodyPr>
          <a:lstStyle/>
          <a:p>
            <a:pPr>
              <a:spcBef>
                <a:spcPct val="0"/>
              </a:spcBef>
            </a:pPr>
            <a:endParaRPr sz="3600" b="1" dirty="0">
              <a:solidFill>
                <a:srgbClr val="276528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081EC6-1171-49C7-A491-37255AF01C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938" y="154924"/>
            <a:ext cx="5476900" cy="123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58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515813" rtl="0" eaLnBrk="1" latinLnBrk="0" hangingPunct="1">
        <a:spcBef>
          <a:spcPct val="0"/>
        </a:spcBef>
        <a:buNone/>
        <a:defRPr sz="3600" b="1" kern="1200">
          <a:solidFill>
            <a:srgbClr val="FFFFFF"/>
          </a:solidFill>
          <a:latin typeface="Arial"/>
          <a:ea typeface="+mj-ea"/>
          <a:cs typeface="+mj-cs"/>
        </a:defRPr>
      </a:lvl1pPr>
    </p:titleStyle>
    <p:bodyStyle>
      <a:lvl1pPr marL="386860" indent="-386860" algn="l" defTabSz="515813" rtl="0" eaLnBrk="1" latinLnBrk="0" hangingPunct="1">
        <a:spcBef>
          <a:spcPct val="20000"/>
        </a:spcBef>
        <a:buClr>
          <a:srgbClr val="163326"/>
        </a:buClr>
        <a:buFontTx/>
        <a:buBlip>
          <a:blip r:embed="rId13"/>
        </a:buBlip>
        <a:defRPr sz="20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1pPr>
      <a:lvl2pPr marL="838196" indent="-322383" algn="l" defTabSz="515813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2pPr>
      <a:lvl3pPr marL="1289533" indent="-257907" algn="l" defTabSz="515813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3pPr>
      <a:lvl4pPr marL="1805346" indent="-257907" algn="l" defTabSz="515813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4pPr>
      <a:lvl5pPr marL="2321159" indent="-257907" algn="l" defTabSz="515813" rtl="0" eaLnBrk="1" latinLnBrk="0" hangingPunct="1">
        <a:spcBef>
          <a:spcPct val="20000"/>
        </a:spcBef>
        <a:buFont typeface="Arial"/>
        <a:buChar char="»"/>
        <a:defRPr sz="11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+mn-cs"/>
        </a:defRPr>
      </a:lvl5pPr>
      <a:lvl6pPr marL="2836972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785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598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411" indent="-257907" algn="l" defTabSz="515813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813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626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39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252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065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878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91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504" algn="l" defTabSz="51581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resourcecentre-cadetdigital.ocecdn.ocp.oraclegovcloud.uk/content/published/api/v1.1/assets/CONTF8E3AAC163E544F18E7E4015FE0F400B/native?channelToken=cfad7221feae48639bfbef906a5b11cd&amp;download=false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M3lc1pBxyw&amp;list=TLGGuJMhVtfSQzcxODExMjAyNA&amp;t=89s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117346-D7EF-4BE0-9037-53759A831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Structure of the British Army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C6FDF9-45AF-469A-9665-526035F9DB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 Star Military Knowledge</a:t>
            </a:r>
          </a:p>
        </p:txBody>
      </p:sp>
    </p:spTree>
    <p:extLst>
      <p:ext uri="{BB962C8B-B14F-4D97-AF65-F5344CB8AC3E}">
        <p14:creationId xmlns:p14="http://schemas.microsoft.com/office/powerpoint/2010/main" val="3351576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6D14F-3712-4CF1-80AD-971D2FB5E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dirty="0">
                <a:effectLst/>
                <a:hlinkClick r:id="rId2"/>
              </a:rPr>
              <a:t>Purpose of the British Army (4mins)</a:t>
            </a:r>
            <a:endParaRPr lang="en-GB" sz="1600" dirty="0">
              <a:effectLst/>
            </a:endParaRPr>
          </a:p>
          <a:p>
            <a:pPr marL="0" indent="0"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9559BA-FFD2-4CFF-9CE8-74EE37FC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Role of the British Army</a:t>
            </a:r>
          </a:p>
        </p:txBody>
      </p:sp>
    </p:spTree>
    <p:extLst>
      <p:ext uri="{BB962C8B-B14F-4D97-AF65-F5344CB8AC3E}">
        <p14:creationId xmlns:p14="http://schemas.microsoft.com/office/powerpoint/2010/main" val="1458553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006D-F548-4C23-8EDB-988589F18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>
                <a:effectLst/>
                <a:hlinkClick r:id="rId2"/>
              </a:rPr>
              <a:t>Command Structure | British Army</a:t>
            </a:r>
            <a:r>
              <a:rPr lang="en-GB" sz="1800" dirty="0">
                <a:effectLst/>
              </a:rPr>
              <a:t> (3 mins)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2EE5A-D48D-464B-BD58-FA212D07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Components of the British Army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5511CA-88AE-6E8E-6ABC-03B7369A7E7D}"/>
              </a:ext>
            </a:extLst>
          </p:cNvPr>
          <p:cNvSpPr txBox="1"/>
          <p:nvPr/>
        </p:nvSpPr>
        <p:spPr>
          <a:xfrm>
            <a:off x="542494" y="2230452"/>
            <a:ext cx="114045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British army’s units are identified by unique insignia. For example their cap badge:</a:t>
            </a:r>
          </a:p>
          <a:p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2210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22AF1-3007-4876-097D-ED34252A2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57C72F-F645-B805-3517-121436BDA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Components of the British Army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3FA39-0B9C-E981-ED7C-CA453EB02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871"/>
            <a:ext cx="12123917" cy="638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24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7A006D-F548-4C23-8EDB-988589F1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699669"/>
            <a:ext cx="11919857" cy="4882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/>
              <a:t>The Princess of </a:t>
            </a:r>
            <a:r>
              <a:rPr lang="en-GB" dirty="0" err="1"/>
              <a:t>Wales’</a:t>
            </a:r>
            <a:r>
              <a:rPr lang="en-GB" dirty="0"/>
              <a:t> Royal Regiment (PWRR)</a:t>
            </a:r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br>
              <a:rPr lang="en-GB" dirty="0"/>
            </a:br>
            <a:r>
              <a:rPr lang="en-GB" dirty="0"/>
              <a:t>This is the infantry regiment to which Elizabeth College CCF army section is affiliated. It was formed from the Royal Hampshire Regiment which had a long association with Guernsey.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192EE5A-D48D-464B-BD58-FA212D07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Army Formations: </a:t>
            </a:r>
            <a:br>
              <a:rPr lang="en-GB" dirty="0"/>
            </a:br>
            <a:r>
              <a:rPr lang="en-GB" dirty="0"/>
              <a:t>Infantry Regiments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3D96F5-EF78-4450-66EC-305758CEA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1328" y="2242457"/>
            <a:ext cx="2311088" cy="296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55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9A613-2C31-D25A-3D5C-618977D1F7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4EAB9-8D25-4D38-E7D6-02B79191C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699669"/>
            <a:ext cx="11919857" cy="4882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1016EC-9339-91E5-FA9B-29D9F6EC2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Army Formations: Engineering Corps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D5E107-AB37-B4AC-C2E0-FDF3053D8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021" y="1699669"/>
            <a:ext cx="3566665" cy="492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F15046-0446-8529-BE98-7DE5BA1A1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371" y="1699669"/>
            <a:ext cx="3355581" cy="488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13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0B847-B69A-8201-A618-3F789C3D5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B51E0F-8BBA-D79A-3A0E-B1F32768C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699669"/>
            <a:ext cx="11919857" cy="4882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1F12C1C-5FC6-2921-1BE9-EC2378FA5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Army Formations: Logistical/Administrative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38EEB4-3FF2-C138-3A27-ECCD629CF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63" y="1493156"/>
            <a:ext cx="4110724" cy="52754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2B800E5-2241-B85B-BC90-455B9CDE08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604" y="1503236"/>
            <a:ext cx="3780366" cy="527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49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EEC548-0F9B-B8BD-482A-4CD9B0E18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CD3B56-CAF0-0305-6EFA-79221E069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243" y="1699669"/>
            <a:ext cx="11919857" cy="4882560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buNone/>
            </a:pPr>
            <a:br>
              <a:rPr lang="en-GB" dirty="0"/>
            </a:b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A7F7A0-FBEE-CFE5-4B5A-FD9F0945F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Examples of Army Formations: Medical/</a:t>
            </a:r>
            <a:r>
              <a:rPr lang="en-GB" dirty="0" err="1"/>
              <a:t>Vetinary</a:t>
            </a:r>
            <a:r>
              <a:rPr lang="en-GB" dirty="0"/>
              <a:t> Corps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BC17A8-995F-8BC4-87CC-D0D8EEA80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243" y="1534403"/>
            <a:ext cx="3462571" cy="52130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D6E97B-A9E2-6740-BBFD-F3C06FB01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029" y="1543213"/>
            <a:ext cx="3403600" cy="51909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DF1CC27-A7B6-C974-1096-92F2E89F9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2055" y="1546486"/>
            <a:ext cx="3403600" cy="52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66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92C8F0-DDA7-4A9D-9013-B30AEB821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494" y="1699669"/>
            <a:ext cx="11763806" cy="4727958"/>
          </a:xfrm>
        </p:spPr>
        <p:txBody>
          <a:bodyPr>
            <a:normAutofit lnSpcReduction="10000"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Can you name an infantry regiment?</a:t>
            </a:r>
          </a:p>
          <a:p>
            <a:r>
              <a:rPr lang="en-GB" sz="2000" b="1" i="1" dirty="0">
                <a:solidFill>
                  <a:srgbClr val="FF0000"/>
                </a:solidFill>
              </a:rPr>
              <a:t>The Princess of Wales’s Royal Regiment (PWRR)</a:t>
            </a:r>
          </a:p>
          <a:p>
            <a:r>
              <a:rPr lang="en-GB" b="1" dirty="0">
                <a:solidFill>
                  <a:srgbClr val="00B050"/>
                </a:solidFill>
              </a:rPr>
              <a:t>Can you name an engineering Corps?</a:t>
            </a:r>
          </a:p>
          <a:p>
            <a:r>
              <a:rPr lang="en-GB" sz="2000" b="1" i="1" dirty="0">
                <a:solidFill>
                  <a:srgbClr val="FF0000"/>
                </a:solidFill>
              </a:rPr>
              <a:t>The Royal Engineers			The Royal Electrical and Mechanical Engineers (REME)</a:t>
            </a:r>
          </a:p>
          <a:p>
            <a:r>
              <a:rPr lang="en-GB" b="1" i="1" dirty="0">
                <a:solidFill>
                  <a:srgbClr val="00B050"/>
                </a:solidFill>
              </a:rPr>
              <a:t>Can you name a logistical/administration corps?</a:t>
            </a:r>
          </a:p>
          <a:p>
            <a:r>
              <a:rPr lang="en-GB" sz="2000" b="1" i="1" dirty="0">
                <a:solidFill>
                  <a:srgbClr val="FF0000"/>
                </a:solidFill>
              </a:rPr>
              <a:t>The Royal Logistic Corps		The Adjutant General Corps</a:t>
            </a:r>
            <a:endParaRPr lang="en-GB" b="1" dirty="0"/>
          </a:p>
          <a:p>
            <a:r>
              <a:rPr lang="en-GB" b="1" i="1" dirty="0">
                <a:solidFill>
                  <a:srgbClr val="00B050"/>
                </a:solidFill>
              </a:rPr>
              <a:t>Can you name a medical/veterinary corps?</a:t>
            </a:r>
          </a:p>
          <a:p>
            <a:r>
              <a:rPr lang="en-GB" sz="2000" b="1" i="1" dirty="0">
                <a:solidFill>
                  <a:srgbClr val="FF0000"/>
                </a:solidFill>
              </a:rPr>
              <a:t>The Royal Army Medical Corps</a:t>
            </a:r>
            <a:r>
              <a:rPr lang="en-GB" sz="2000" b="1" i="1">
                <a:solidFill>
                  <a:srgbClr val="FF0000"/>
                </a:solidFill>
              </a:rPr>
              <a:t>	   The </a:t>
            </a:r>
            <a:r>
              <a:rPr lang="en-GB" sz="2000" b="1" i="1" dirty="0">
                <a:solidFill>
                  <a:srgbClr val="FF0000"/>
                </a:solidFill>
              </a:rPr>
              <a:t>Royal Army Dental Corps</a:t>
            </a:r>
            <a:r>
              <a:rPr lang="en-GB" sz="2000" b="1" i="1">
                <a:solidFill>
                  <a:srgbClr val="FF0000"/>
                </a:solidFill>
              </a:rPr>
              <a:t>	The </a:t>
            </a:r>
            <a:r>
              <a:rPr lang="en-GB" sz="2000" b="1" i="1" dirty="0">
                <a:solidFill>
                  <a:srgbClr val="FF0000"/>
                </a:solidFill>
              </a:rPr>
              <a:t>Royal Veterinary Corps	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3BB18A-2343-45FD-8BB8-A959D6B68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 Confirmation</a:t>
            </a:r>
          </a:p>
        </p:txBody>
      </p:sp>
    </p:spTree>
    <p:extLst>
      <p:ext uri="{BB962C8B-B14F-4D97-AF65-F5344CB8AC3E}">
        <p14:creationId xmlns:p14="http://schemas.microsoft.com/office/powerpoint/2010/main" val="52609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my Cadets V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rmy Cadets V3" id="{AC962FDC-B56B-40B5-8A7D-09162C5A4751}" vid="{69B11B24-5565-4C48-8CBD-A2981438BC8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B1790A3058DF49905773D4843EBD82" ma:contentTypeVersion="5" ma:contentTypeDescription="Create a new document." ma:contentTypeScope="" ma:versionID="487b0726d6197eb63ae06d643f569d92">
  <xsd:schema xmlns:xsd="http://www.w3.org/2001/XMLSchema" xmlns:xs="http://www.w3.org/2001/XMLSchema" xmlns:p="http://schemas.microsoft.com/office/2006/metadata/properties" xmlns:ns2="6b44ab4b-28b6-4256-af40-8b3282d6ea5a" xmlns:ns3="5b587354-aaca-46cd-a80e-2c9ccc8090a2" targetNamespace="http://schemas.microsoft.com/office/2006/metadata/properties" ma:root="true" ma:fieldsID="09c41927e239ac8f45b22477450a8604" ns2:_="" ns3:_="">
    <xsd:import namespace="6b44ab4b-28b6-4256-af40-8b3282d6ea5a"/>
    <xsd:import namespace="5b587354-aaca-46cd-a80e-2c9ccc8090a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Doc_x0020_type" minOccurs="0"/>
                <xsd:element ref="ns3:Doc_x0020_Number" minOccurs="0"/>
                <xsd:element ref="ns3:Rev_x0020_N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4ab4b-28b6-4256-af40-8b3282d6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587354-aaca-46cd-a80e-2c9ccc8090a2" elementFormDefault="qualified">
    <xsd:import namespace="http://schemas.microsoft.com/office/2006/documentManagement/types"/>
    <xsd:import namespace="http://schemas.microsoft.com/office/infopath/2007/PartnerControls"/>
    <xsd:element name="Doc_x0020_type" ma:index="9" nillable="true" ma:displayName="Doc type" ma:default="TPS" ma:internalName="Doc_x0020_type">
      <xsd:simpleType>
        <xsd:restriction base="dms:Unknown">
          <xsd:enumeration value="TPS"/>
          <xsd:enumeration value="Manual"/>
          <xsd:enumeration value="L Spec"/>
          <xsd:enumeration value="Lesson Plan"/>
          <xsd:enumeration value="A Spec"/>
          <xsd:enumeration value="PowerPoint"/>
          <xsd:enumeration value="Resource"/>
        </xsd:restriction>
      </xsd:simpleType>
    </xsd:element>
    <xsd:element name="Doc_x0020_Number" ma:index="11" nillable="true" ma:displayName="Doc Number" ma:decimals="0" ma:default="999999" ma:internalName="Doc_x0020_Number">
      <xsd:simpleType>
        <xsd:restriction base="dms:Number">
          <xsd:maxInclusive value="999999"/>
          <xsd:minInclusive value="0"/>
        </xsd:restriction>
      </xsd:simpleType>
    </xsd:element>
    <xsd:element name="Rev_x0020_No" ma:index="12" nillable="true" ma:displayName="Rev No" ma:decimals="0" ma:internalName="Rev_x0020_No">
      <xsd:simpleType>
        <xsd:restriction base="dms:Number">
          <xsd:maxInclusive value="999999"/>
          <xsd:minInclusive value="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 ma:index="10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0_Number xmlns="5b587354-aaca-46cd-a80e-2c9ccc8090a2">1022</Doc_x0020_Number>
    <Doc_x0020_type xmlns="5b587354-aaca-46cd-a80e-2c9ccc8090a2">PowerPoint</Doc_x0020_type>
    <Rev_x0020_No xmlns="5b587354-aaca-46cd-a80e-2c9ccc8090a2">1</Rev_x0020_No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78C1E26-58E1-4486-883B-0D9A80719D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4ab4b-28b6-4256-af40-8b3282d6ea5a"/>
    <ds:schemaRef ds:uri="5b587354-aaca-46cd-a80e-2c9ccc8090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6A8DA2-FD2D-4308-B772-88EA817760A6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6b44ab4b-28b6-4256-af40-8b3282d6ea5a"/>
    <ds:schemaRef ds:uri="5b587354-aaca-46cd-a80e-2c9ccc8090a2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A0657A4-7531-4903-B5EB-1E9CAD8F713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Army Cadets V3</Template>
  <TotalTime>0</TotalTime>
  <Words>224</Words>
  <Application>Microsoft Office PowerPoint</Application>
  <PresentationFormat>Widescreen</PresentationFormat>
  <Paragraphs>48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Army Cadets V3</vt:lpstr>
      <vt:lpstr>Structure of the British Army</vt:lpstr>
      <vt:lpstr>The Role of the British Army</vt:lpstr>
      <vt:lpstr>Key Components of the British Army</vt:lpstr>
      <vt:lpstr>Key Components of the British Army</vt:lpstr>
      <vt:lpstr>Examples of Army Formations:  Infantry Regiments </vt:lpstr>
      <vt:lpstr>Examples of Army Formations: Engineering Corps</vt:lpstr>
      <vt:lpstr>Examples of Army Formations: Logistical/Administrative</vt:lpstr>
      <vt:lpstr>Examples of Army Formations: Medical/Vetinary Corps</vt:lpstr>
      <vt:lpstr>Final Confirmation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Military Knowledge</dc:title>
  <dc:subject>MK</dc:subject>
  <dc:creator>Morris, David Contractor (RC-Cdts-CTC-SquadInstr10)</dc:creator>
  <cp:lastModifiedBy>Rick Le Sauvage</cp:lastModifiedBy>
  <cp:revision>18</cp:revision>
  <dcterms:created xsi:type="dcterms:W3CDTF">2020-05-27T07:31:32Z</dcterms:created>
  <dcterms:modified xsi:type="dcterms:W3CDTF">2024-11-29T16:21:38Z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ubject Category">
    <vt:lpwstr>7;#Cadet Forces|481afdeb-ad7e-4000-964e-5e51f8622026</vt:lpwstr>
  </property>
  <property fmtid="{D5CDD505-2E9C-101B-9397-08002B2CF9AE}" pid="3" name="Subject Keywords">
    <vt:lpwstr>8;#Cadet Forces|5f2d7bd3-d404-459c-abcf-e53a1bed84ec;#17;#Cadets policy|fffda202-36ba-486e-ba0c-835191d91908</vt:lpwstr>
  </property>
  <property fmtid="{D5CDD505-2E9C-101B-9397-08002B2CF9AE}" pid="4" name="ContentTypeId">
    <vt:lpwstr>0x01010052B1790A3058DF49905773D4843EBD82</vt:lpwstr>
  </property>
  <property fmtid="{D5CDD505-2E9C-101B-9397-08002B2CF9AE}" pid="5" name="Business Owner">
    <vt:lpwstr>10;#Army|4a8c965d-cc53-44ab-89f2-c6302adfc95c</vt:lpwstr>
  </property>
  <property fmtid="{D5CDD505-2E9C-101B-9397-08002B2CF9AE}" pid="6" name="fileplanid">
    <vt:lpwstr>9;#04 Deliver the Unit's objectives|954cf193-6423-4137-9b07-8b4f402d8d43</vt:lpwstr>
  </property>
  <property fmtid="{D5CDD505-2E9C-101B-9397-08002B2CF9AE}" pid="7" name="TaxKeyword">
    <vt:lpwstr/>
  </property>
</Properties>
</file>