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4" r:id="rId9"/>
    <p:sldId id="265" r:id="rId10"/>
    <p:sldId id="269" r:id="rId11"/>
    <p:sldId id="270" r:id="rId12"/>
    <p:sldId id="271" r:id="rId13"/>
    <p:sldId id="26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598" autoAdjust="0"/>
  </p:normalViewPr>
  <p:slideViewPr>
    <p:cSldViewPr>
      <p:cViewPr varScale="1">
        <p:scale>
          <a:sx n="77" d="100"/>
          <a:sy n="77" d="100"/>
        </p:scale>
        <p:origin x="-96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DD88-9DC3-45AF-9279-B77D450C2CF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6B1C0-9900-4F81-99B1-34AAA9000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B1C0-9900-4F81-99B1-34AAA9000D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5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76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37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32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8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3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6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4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8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0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75A66-E399-43BD-9E27-8D26794165DD}" type="datetimeFigureOut">
              <a:rPr lang="en-GB" smtClean="0"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5655E-D9A6-4A47-A8EC-BE06B62A7F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4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992888" cy="3168352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Protein Structure and Bonding </a:t>
            </a: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83"/>
            <a:ext cx="822960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Ionic bonds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Ionic bonds are interactions between oppositely charged ions. They are strong bonds which may be disrupted by pH changes.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6147" name="Picture 3" descr="C:\Business\Hodder Biology PowerPoints\Received\Re-use artwork for chapters 1-9\01_13_K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84" y="2677990"/>
            <a:ext cx="4759279" cy="36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83"/>
            <a:ext cx="822960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Disulphide bonds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Disulphide bonds are strong covalent bonds. They form between amino acids (e.g. cysteine) that contain sulphur in their R groups.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984" y="2677990"/>
            <a:ext cx="4759279" cy="36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83"/>
            <a:ext cx="822960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Hydrophobic/hydrophilic interactions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/>
              <a:t>Some amino acids have hydrophobic (water repelling) R groups. Others have hydrophilic (water loving) R groups. Interactions between these opposing forces twists the polypeptide into different shapes.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488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Questions</a:t>
            </a:r>
          </a:p>
          <a:p>
            <a:pPr lvl="0"/>
            <a:r>
              <a:rPr lang="en-GB" sz="2000" dirty="0"/>
              <a:t>What is a condensation reaction?</a:t>
            </a:r>
            <a:endParaRPr lang="en-GB" sz="2000" dirty="0" smtClean="0"/>
          </a:p>
          <a:p>
            <a:pPr marL="342000" lvl="2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The release of a water molecule when two amino acids bond together during the formation of a peptide bond.</a:t>
            </a:r>
          </a:p>
          <a:p>
            <a:pPr lvl="0"/>
            <a:r>
              <a:rPr lang="en-GB" sz="2000" dirty="0" smtClean="0"/>
              <a:t>Describe </a:t>
            </a:r>
            <a:r>
              <a:rPr lang="en-GB" sz="2000" dirty="0"/>
              <a:t>the primary structure of a protein</a:t>
            </a:r>
            <a:r>
              <a:rPr lang="en-GB" sz="2000" dirty="0" smtClean="0"/>
              <a:t>.</a:t>
            </a:r>
          </a:p>
          <a:p>
            <a:pPr marL="342000" lvl="1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The sequence of amino acids along a polypeptide chain.</a:t>
            </a:r>
          </a:p>
          <a:p>
            <a:pPr lvl="0"/>
            <a:r>
              <a:rPr lang="en-GB" sz="2000" dirty="0"/>
              <a:t>Name two bonds that hold the tertiary structure of a protein in </a:t>
            </a:r>
            <a:r>
              <a:rPr lang="en-GB" sz="2000" dirty="0" smtClean="0"/>
              <a:t>position.</a:t>
            </a:r>
          </a:p>
          <a:p>
            <a:pPr marL="342000" lvl="2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Any two from ionic, covalent, disulphide, hydrophobic interactions, hydrogen.</a:t>
            </a:r>
          </a:p>
          <a:p>
            <a:r>
              <a:rPr lang="en-GB" sz="2000" dirty="0"/>
              <a:t>What two shapes make up the secondary structure of a protein?</a:t>
            </a:r>
            <a:endParaRPr lang="en-GB" sz="2000" dirty="0" smtClean="0"/>
          </a:p>
          <a:p>
            <a:pPr marL="342000" lvl="2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Alpha helix, beta pleated </a:t>
            </a:r>
            <a:r>
              <a:rPr lang="en-GB" sz="2000" dirty="0" smtClean="0">
                <a:solidFill>
                  <a:srgbClr val="008000"/>
                </a:solidFill>
              </a:rPr>
              <a:t>sheet.</a:t>
            </a:r>
          </a:p>
          <a:p>
            <a:r>
              <a:rPr lang="en-GB" sz="2000" dirty="0"/>
              <a:t>What is meant by the hydrophobic region of a protein?</a:t>
            </a:r>
          </a:p>
          <a:p>
            <a:pPr marL="342000" lvl="2" indent="0">
              <a:buNone/>
            </a:pPr>
            <a:r>
              <a:rPr lang="en-GB" sz="2000" dirty="0">
                <a:solidFill>
                  <a:srgbClr val="008000"/>
                </a:solidFill>
              </a:rPr>
              <a:t>Amino acids which repel water.</a:t>
            </a:r>
            <a:endParaRPr lang="en-GB" sz="2000" b="1" dirty="0">
              <a:solidFill>
                <a:srgbClr val="008000"/>
              </a:solidFill>
            </a:endParaRP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00192" y="6093296"/>
            <a:ext cx="127825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Answers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9" name="Rounded Rectangle 8">
            <a:hlinkClick r:id="" action="ppaction://hlinkshowjump?jump=endshow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1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26567"/>
            <a:ext cx="8229600" cy="3845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Proteins are built up from just 20 amino acids. Amino acids are held together by peptide bonds forming long chains or polypeptides. The order of amino acids in a polypeptide is coded for by the sequence of bases on DNA. </a:t>
            </a:r>
          </a:p>
          <a:p>
            <a:pPr marL="0" indent="0">
              <a:buNone/>
            </a:pPr>
            <a:r>
              <a:rPr lang="en-GB" sz="2400" dirty="0"/>
              <a:t>Amino acids within a polypeptide interact with each other to form a specific three dimensional shape. </a:t>
            </a:r>
          </a:p>
          <a:p>
            <a:pPr marL="0" indent="0">
              <a:buNone/>
            </a:pPr>
            <a:r>
              <a:rPr lang="en-GB" sz="2400" dirty="0"/>
              <a:t>There are four levels of protein structure:</a:t>
            </a: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565212" y="4408068"/>
            <a:ext cx="28546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FFFFFF"/>
                </a:solidFill>
              </a:rPr>
              <a:t>Primary structure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552626" y="5055566"/>
            <a:ext cx="2867246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FFFFFF"/>
                </a:solidFill>
              </a:rPr>
              <a:t>Secondary structure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3923928" y="4408068"/>
            <a:ext cx="2887814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rgbClr val="FFFFFF"/>
                </a:solidFill>
              </a:rPr>
              <a:t>Tertiary structure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27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3923928" y="5055567"/>
            <a:ext cx="2887814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Quaternary </a:t>
            </a:r>
            <a:r>
              <a:rPr lang="en-GB" sz="2400" dirty="0" smtClean="0">
                <a:solidFill>
                  <a:srgbClr val="FFFFFF"/>
                </a:solidFill>
              </a:rPr>
              <a:t>structure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7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Primary structure</a:t>
            </a:r>
          </a:p>
          <a:p>
            <a:pPr marL="0" indent="0">
              <a:buNone/>
            </a:pPr>
            <a:r>
              <a:rPr lang="en-GB" sz="2400" dirty="0"/>
              <a:t>The primary structure is the order of amino acids in a polypeptide. The amino acids are held together by peptide bonds.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2" name="Picture 2" descr="C:\Business\Hodder Biology PowerPoints\Received\Re-use artwork for chapters 1-9\01_08_K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56" y="2720617"/>
            <a:ext cx="4320000" cy="35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711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Secondary structure</a:t>
            </a:r>
          </a:p>
          <a:p>
            <a:pPr marL="0" indent="0">
              <a:buNone/>
            </a:pPr>
            <a:r>
              <a:rPr lang="en-GB" sz="2400" dirty="0"/>
              <a:t>The secondary structure is the folding of the primary structure into pleated sheets or helical structures. </a:t>
            </a:r>
            <a:endParaRPr lang="en-GB" b="1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2051" name="Picture 3" descr="C:\Business\Hodder Biology PowerPoints\Received\Re-use artwork for chapters 1-9\01_09_KC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7" y="2780320"/>
            <a:ext cx="5314709" cy="34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Tertiary structure</a:t>
            </a:r>
          </a:p>
          <a:p>
            <a:pPr marL="0" indent="0">
              <a:buNone/>
            </a:pPr>
            <a:r>
              <a:rPr lang="en-GB" sz="2400" dirty="0"/>
              <a:t>The tertiary structure forms when the secondary structures is folded. This produces a 3D shape</a:t>
            </a:r>
            <a:r>
              <a:rPr lang="en-GB" sz="2400" dirty="0" smtClean="0"/>
              <a:t>. It </a:t>
            </a:r>
            <a:r>
              <a:rPr lang="en-GB" sz="2400" dirty="0"/>
              <a:t>can be a mixture of alpha helices and beta pleated sheets.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3074" name="Picture 2" descr="C:\Business\Hodder Biology PowerPoints\Received\Re-use artwork for chapters 1-9\01_09_KC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922" y="2968864"/>
            <a:ext cx="5122540" cy="33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Quaternary structure</a:t>
            </a:r>
            <a:endParaRPr lang="en-GB" b="1" dirty="0" smtClean="0"/>
          </a:p>
          <a:p>
            <a:pPr marL="0" indent="0">
              <a:buNone/>
            </a:pPr>
            <a:r>
              <a:rPr lang="en-GB" sz="2400" dirty="0"/>
              <a:t>The quaternary structure is formed when two or more polypeptide chains </a:t>
            </a:r>
            <a:r>
              <a:rPr lang="en-GB" sz="2400" dirty="0" smtClean="0"/>
              <a:t>bond. E.g</a:t>
            </a:r>
            <a:r>
              <a:rPr lang="en-GB" sz="2400" dirty="0"/>
              <a:t>. haemoglobin has four polypeptides.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4098" name="Picture 2" descr="C:\Business\Hodder Biology PowerPoints\Received\Re-use artwork for chapters 1-9\01_10_K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6212"/>
          <a:stretch/>
        </p:blipFill>
        <p:spPr bwMode="auto">
          <a:xfrm>
            <a:off x="2483768" y="2778377"/>
            <a:ext cx="3600400" cy="32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1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Polypeptides are held together with different types of bond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552626" y="1988840"/>
            <a:ext cx="489600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Peptide bonds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8" name="Rounded Rectangle 17">
            <a:hlinkClick r:id="rId4" action="ppaction://hlinksldjump"/>
          </p:cNvPr>
          <p:cNvSpPr/>
          <p:nvPr/>
        </p:nvSpPr>
        <p:spPr>
          <a:xfrm>
            <a:off x="552626" y="2694518"/>
            <a:ext cx="489600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Hydrogen bonds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552626" y="3400196"/>
            <a:ext cx="489600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Ionic bonds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52626" y="4105874"/>
            <a:ext cx="489600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Disulphide bonds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52626" y="4811552"/>
            <a:ext cx="489600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Hydrophobic/hydrophilic interactions</a:t>
            </a: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248883"/>
            <a:ext cx="82296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GB" b="1" dirty="0"/>
              <a:t>Peptide bonds</a:t>
            </a:r>
          </a:p>
          <a:p>
            <a:pPr marL="0" indent="0">
              <a:lnSpc>
                <a:spcPct val="110000"/>
              </a:lnSpc>
              <a:spcBef>
                <a:spcPts val="576"/>
              </a:spcBef>
              <a:buNone/>
            </a:pPr>
            <a:r>
              <a:rPr lang="en-GB" sz="2400" dirty="0"/>
              <a:t>Peptide bonds form between the amino group of one amino acid and the carboxyl group of another. Peptide bond formation is a condensation reaction because water is lost</a:t>
            </a:r>
            <a:r>
              <a:rPr lang="en-GB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5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883"/>
            <a:ext cx="8229600" cy="482453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1" dirty="0"/>
              <a:t>Hydrogen bonds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 smtClean="0"/>
              <a:t>Hydrogen </a:t>
            </a:r>
            <a:r>
              <a:rPr lang="en-GB" sz="2400" dirty="0"/>
              <a:t>bonds are weak attractive forces between oppositely charged molecules</a:t>
            </a:r>
            <a:r>
              <a:rPr lang="en-GB" sz="2400" dirty="0" smtClean="0"/>
              <a:t>. They </a:t>
            </a:r>
            <a:r>
              <a:rPr lang="en-GB" sz="2400" dirty="0"/>
              <a:t>form between the R groups of amino acids. Hydrogen bonds hold the secondary structure together.</a:t>
            </a:r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457200" y="592648"/>
            <a:ext cx="8229600" cy="748120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>
                <a:solidFill>
                  <a:srgbClr val="008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8045450" algn="r"/>
              </a:tabLst>
            </a:pPr>
            <a:r>
              <a:rPr lang="en-US" sz="2800" dirty="0"/>
              <a:t>1</a:t>
            </a:r>
            <a:r>
              <a:rPr lang="en-GB" sz="2800" dirty="0"/>
              <a:t> Biological molecules</a:t>
            </a:r>
            <a:r>
              <a:rPr lang="en-GB" sz="2800" dirty="0">
                <a:solidFill>
                  <a:srgbClr val="7F7F7F"/>
                </a:solidFill>
              </a:rPr>
              <a:t>	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3632" y="1124744"/>
            <a:ext cx="8010816" cy="0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hlinkClick r:id="" action="ppaction://hlinkshowjump?jump=nextslide"/>
          </p:cNvPr>
          <p:cNvSpPr/>
          <p:nvPr/>
        </p:nvSpPr>
        <p:spPr>
          <a:xfrm>
            <a:off x="774035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Next</a:t>
            </a:r>
            <a:endParaRPr lang="en-GB" sz="2400" dirty="0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6544482" y="6093296"/>
            <a:ext cx="1033960" cy="4616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Back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9175" y="6412686"/>
            <a:ext cx="18045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© Hodder &amp; Stoughton 2015</a:t>
            </a:r>
            <a:endParaRPr lang="en-US" sz="1200" dirty="0"/>
          </a:p>
        </p:txBody>
      </p:sp>
      <p:pic>
        <p:nvPicPr>
          <p:cNvPr id="5122" name="Picture 2" descr="C:\Business\Hodder Biology PowerPoints\Received\Re-use artwork for chapters 1-9\01_12_KC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9882"/>
            <a:ext cx="6634708" cy="22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3352687-856A-4B4A-96B0-42FD03D66312}"/>
  <p:tag name="ISPRING_RESOURCE_FOLDER" val="N:\Schools\Science\Current Projects\A level Sciences\Dynamic Learning\Biology DL\Design\Key concept ppt test\"/>
  <p:tag name="ISPRING_PRESENTATION_PATH" val="N:\Schools\Science\Current Projects\A level Sciences\Dynamic Learning\Biology DL\Design\Key concept ppt test.pptx"/>
  <p:tag name="ISPRING_PROJECT_FOLDER_UPDATED" val="1"/>
  <p:tag name="ISPRING_RESOURCE_PATHS_HASH_PRESENTER" val="5472ad309ab7ed668beb7da9695dd8855ffc3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584</Words>
  <Application>Microsoft Office PowerPoint</Application>
  <PresentationFormat>On-screen Show (4:3)</PresentationFormat>
  <Paragraphs>93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Protein Structure and Bonding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Hachette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 structure and bonding</dc:title>
  <dc:creator>Lydia.Young</dc:creator>
  <cp:lastModifiedBy>Chris Clark</cp:lastModifiedBy>
  <cp:revision>50</cp:revision>
  <dcterms:created xsi:type="dcterms:W3CDTF">2014-09-01T15:39:09Z</dcterms:created>
  <dcterms:modified xsi:type="dcterms:W3CDTF">2015-03-27T13:43:40Z</dcterms:modified>
</cp:coreProperties>
</file>