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85" r:id="rId3"/>
    <p:sldId id="286" r:id="rId4"/>
    <p:sldId id="287" r:id="rId5"/>
    <p:sldId id="279" r:id="rId6"/>
    <p:sldId id="26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</a:t>
            </a:r>
            <a:r>
              <a:rPr lang="en-GB" sz="2800" dirty="0" smtClean="0"/>
              <a:t>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85" name="Oval 84"/>
          <p:cNvSpPr/>
          <p:nvPr/>
        </p:nvSpPr>
        <p:spPr>
          <a:xfrm>
            <a:off x="593632" y="1746602"/>
            <a:ext cx="1557654" cy="64135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solidFill>
                  <a:srgbClr val="000000"/>
                </a:solidFill>
                <a:effectLst/>
                <a:ea typeface="Calibri"/>
                <a:cs typeface="Times New Roman"/>
              </a:rPr>
              <a:t>Ingestion</a:t>
            </a:r>
            <a:endParaRPr lang="en-GB" sz="1100">
              <a:effectLst/>
              <a:ea typeface="Calibri"/>
              <a:cs typeface="Times New Roman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93632" y="2546067"/>
            <a:ext cx="1557654" cy="61531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solidFill>
                  <a:srgbClr val="000000"/>
                </a:solidFill>
                <a:effectLst/>
                <a:ea typeface="Calibri"/>
                <a:cs typeface="Times New Roman"/>
              </a:rPr>
              <a:t>Digestion</a:t>
            </a:r>
            <a:endParaRPr lang="en-GB" sz="1100">
              <a:effectLst/>
              <a:ea typeface="Calibri"/>
              <a:cs typeface="Times New Roman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593632" y="3346167"/>
            <a:ext cx="1557654" cy="61531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>
                <a:solidFill>
                  <a:srgbClr val="000000"/>
                </a:solidFill>
                <a:effectLst/>
                <a:ea typeface="Calibri"/>
                <a:cs typeface="Times New Roman"/>
              </a:rPr>
              <a:t>Absorption</a:t>
            </a:r>
            <a:endParaRPr lang="en-GB" sz="1100">
              <a:effectLst/>
              <a:ea typeface="Calibri"/>
              <a:cs typeface="Times New Roman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593632" y="4146267"/>
            <a:ext cx="1557654" cy="61531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Assimilation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593632" y="4946367"/>
            <a:ext cx="1557654" cy="57086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solidFill>
                  <a:srgbClr val="000000"/>
                </a:solidFill>
                <a:effectLst/>
                <a:ea typeface="Calibri"/>
                <a:cs typeface="Times New Roman"/>
              </a:rPr>
              <a:t>Egestion</a:t>
            </a:r>
            <a:endParaRPr lang="en-GB" sz="1100" dirty="0">
              <a:effectLst/>
              <a:ea typeface="Calibri"/>
              <a:cs typeface="Times New Roman"/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>
            <a:off x="1403648" y="2387952"/>
            <a:ext cx="0" cy="158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403648" y="3188687"/>
            <a:ext cx="0" cy="158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>
            <a:off x="1403648" y="3989422"/>
            <a:ext cx="0" cy="158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1409998" y="4790157"/>
            <a:ext cx="0" cy="1581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2"/>
          <p:cNvSpPr txBox="1">
            <a:spLocks noChangeArrowheads="1"/>
          </p:cNvSpPr>
          <p:nvPr/>
        </p:nvSpPr>
        <p:spPr bwMode="auto">
          <a:xfrm>
            <a:off x="2181920" y="1823288"/>
            <a:ext cx="1858466" cy="487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Intake of food into the digestive system</a:t>
            </a:r>
          </a:p>
        </p:txBody>
      </p:sp>
      <p:sp>
        <p:nvSpPr>
          <p:cNvPr id="95" name="Text Box 2"/>
          <p:cNvSpPr txBox="1">
            <a:spLocks noChangeArrowheads="1"/>
          </p:cNvSpPr>
          <p:nvPr/>
        </p:nvSpPr>
        <p:spPr bwMode="auto">
          <a:xfrm>
            <a:off x="2195736" y="2603534"/>
            <a:ext cx="1850771" cy="5003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The breakdown of food using enzymes</a:t>
            </a:r>
          </a:p>
        </p:txBody>
      </p:sp>
      <p:sp>
        <p:nvSpPr>
          <p:cNvPr id="96" name="Text Box 2"/>
          <p:cNvSpPr txBox="1">
            <a:spLocks noChangeArrowheads="1"/>
          </p:cNvSpPr>
          <p:nvPr/>
        </p:nvSpPr>
        <p:spPr bwMode="auto">
          <a:xfrm>
            <a:off x="2214754" y="3414427"/>
            <a:ext cx="1839228" cy="47879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The movement of soluble food into the blood</a:t>
            </a:r>
          </a:p>
        </p:txBody>
      </p:sp>
      <p:sp>
        <p:nvSpPr>
          <p:cNvPr id="97" name="Text Box 2"/>
          <p:cNvSpPr txBox="1">
            <a:spLocks noChangeArrowheads="1"/>
          </p:cNvSpPr>
          <p:nvPr/>
        </p:nvSpPr>
        <p:spPr bwMode="auto">
          <a:xfrm>
            <a:off x="2222450" y="4214528"/>
            <a:ext cx="1831532" cy="47879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The incorporation of digested food into the body</a:t>
            </a:r>
          </a:p>
        </p:txBody>
      </p:sp>
      <p:sp>
        <p:nvSpPr>
          <p:cNvPr id="98" name="Text Box 2"/>
          <p:cNvSpPr txBox="1">
            <a:spLocks noChangeArrowheads="1"/>
          </p:cNvSpPr>
          <p:nvPr/>
        </p:nvSpPr>
        <p:spPr bwMode="auto">
          <a:xfrm>
            <a:off x="2195736" y="4978307"/>
            <a:ext cx="1831532" cy="50698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effectLst/>
                <a:latin typeface="Calibri"/>
                <a:ea typeface="Calibri"/>
                <a:cs typeface="Times New Roman"/>
              </a:rPr>
              <a:t>The expulsion of indigestible food from the body</a:t>
            </a:r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65" name="Picture 41" descr="N:\Schools Editorial\Core Subjects\SCIENCE\Current projects\A Level\Dynamic Learning\Biology DL\AQA\Year 1 release\Resources\PowerPoints\Re-use artwork\08_02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972103"/>
            <a:ext cx="4417672" cy="403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Rectangle 102"/>
          <p:cNvSpPr/>
          <p:nvPr/>
        </p:nvSpPr>
        <p:spPr>
          <a:xfrm>
            <a:off x="5655300" y="1491570"/>
            <a:ext cx="1773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Digestive </a:t>
            </a:r>
            <a:r>
              <a:rPr lang="en-GB" b="1" dirty="0" smtClean="0"/>
              <a:t>system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000" y="1340768"/>
            <a:ext cx="1110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485815"/>
              </p:ext>
            </p:extLst>
          </p:nvPr>
        </p:nvGraphicFramePr>
        <p:xfrm>
          <a:off x="593632" y="1844824"/>
          <a:ext cx="8154831" cy="4422985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718277"/>
                <a:gridCol w="2718277"/>
                <a:gridCol w="2718277"/>
              </a:tblGrid>
              <a:tr h="408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Substrate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Enzyme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Product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</a:tr>
              <a:tr h="9706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Starch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Carbohydrase</a:t>
                      </a:r>
                      <a:r>
                        <a:rPr lang="en-GB" sz="1800" b="0" dirty="0">
                          <a:effectLst/>
                        </a:rPr>
                        <a:t>: </a:t>
                      </a:r>
                      <a:r>
                        <a:rPr lang="en-GB" sz="1800" b="0" dirty="0" smtClean="0">
                          <a:effectLst/>
                        </a:rPr>
                        <a:t>amylase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Maltose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00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Maltose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err="1">
                          <a:effectLst/>
                        </a:rPr>
                        <a:t>Disaccharidases</a:t>
                      </a:r>
                      <a:r>
                        <a:rPr lang="en-GB" sz="1800" b="0" dirty="0" smtClean="0">
                          <a:effectLst/>
                        </a:rPr>
                        <a:t>: </a:t>
                      </a:r>
                      <a:endParaRPr lang="en-GB" sz="1800" b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Maltase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(membrane-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bound</a:t>
                      </a:r>
                      <a:r>
                        <a:rPr lang="en-GB" sz="1800" b="0" dirty="0">
                          <a:effectLst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Glucose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4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Large fat globule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Bile salts</a:t>
                      </a: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Small fat </a:t>
                      </a:r>
                      <a:r>
                        <a:rPr lang="en-GB" sz="1800" b="0" dirty="0" smtClean="0">
                          <a:effectLst/>
                        </a:rPr>
                        <a:t>droplets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made </a:t>
                      </a:r>
                      <a:r>
                        <a:rPr lang="en-GB" sz="1800" b="0" dirty="0">
                          <a:effectLst/>
                        </a:rPr>
                        <a:t>from </a:t>
                      </a:r>
                      <a:endParaRPr lang="en-GB" sz="1800" b="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effectLst/>
                        </a:rPr>
                        <a:t>triglycerides</a:t>
                      </a:r>
                      <a:endParaRPr lang="en-GB" sz="1800" b="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7" name="Picture 18" descr="N:\Schools Editorial\Core Subjects\SCIENCE\Current projects\A Level\Dynamic Learning\Biology DL\AQA\Year 1 release\Resources\PowerPoints\Re-use artwork\08_04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120" y="2572692"/>
            <a:ext cx="1851992" cy="56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2" name="Picture 30" descr="N:\Schools Editorial\Core Subjects\SCIENCE\Current projects\A Level\Dynamic Learning\Biology DL\AQA\Year 1 release\Resources\PowerPoints\Re-use artwork\08_03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97448"/>
            <a:ext cx="2400350" cy="571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18" descr="N:\Schools Editorial\Core Subjects\SCIENCE\Current projects\A Level\Dynamic Learning\Biology DL\AQA\Year 1 release\Resources\PowerPoints\Re-use artwork\08_04_S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54" y="3645024"/>
            <a:ext cx="2145243" cy="65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3" name="Picture 31" descr="N:\Schools Editorial\Core Subjects\SCIENCE\Current projects\A Level\Dynamic Learning\Biology DL\AQA\Year 1 release\Resources\PowerPoints\Re-use artwork\08_05_Su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833"/>
          <a:stretch/>
        </p:blipFill>
        <p:spPr bwMode="auto">
          <a:xfrm>
            <a:off x="4901741" y="3524923"/>
            <a:ext cx="1069454" cy="141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4" name="Picture 32" descr="N:\Schools Editorial\Core Subjects\SCIENCE\Current projects\A Level\Dynamic Learning\Biology DL\AQA\Year 1 release\Resources\PowerPoints\Re-use artwork\08_06_Su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794" y="3573016"/>
            <a:ext cx="1558742" cy="129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5" name="Picture 33" descr="N:\Schools Editorial\Core Subjects\SCIENCE\Current projects\A Level\Dynamic Learning\Biology DL\AQA\Year 1 release\Resources\PowerPoints\Re-use artwork\08_08_Su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6394" y="5193196"/>
            <a:ext cx="752549" cy="81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706" name="Picture 34" descr="N:\Schools Editorial\Core Subjects\SCIENCE\Current projects\A Level\Dynamic Learning\Biology DL\AQA\Year 1 release\Resources\PowerPoints\Re-use artwork\08_07_Su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93" y="5229200"/>
            <a:ext cx="522205" cy="739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81242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000" y="1340768"/>
            <a:ext cx="1110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673109"/>
              </p:ext>
            </p:extLst>
          </p:nvPr>
        </p:nvGraphicFramePr>
        <p:xfrm>
          <a:off x="593632" y="1850912"/>
          <a:ext cx="8154831" cy="4449605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718277"/>
                <a:gridCol w="2412219"/>
                <a:gridCol w="3024335"/>
              </a:tblGrid>
              <a:tr h="353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Substrate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Enzyme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Product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Triglyceride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Lipase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Glycerol and 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fatty acids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889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Proteins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Protease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en-GB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endopeptidase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Polypeptides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9823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olypeptides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GB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xopeptidase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Dipeptides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699" name="Picture 3" descr="N:\Schools Editorial\Core Subjects\SCIENCE\Current projects\A Level\Dynamic Learning\Biology DL\AQA\Year 1 release\Resources\PowerPoints\Re-use artwork\08_09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3540"/>
            <a:ext cx="841248" cy="1030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0" name="Picture 4" descr="N:\Schools Editorial\Core Subjects\SCIENCE\Current projects\A Level\Dynamic Learning\Biology DL\AQA\Year 1 release\Resources\PowerPoints\Re-use artwork\08_10a_Su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009" y="2343540"/>
            <a:ext cx="577451" cy="909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1" name="Picture 5" descr="N:\Schools Editorial\Core Subjects\SCIENCE\Current projects\A Level\Dynamic Learning\Biology DL\AQA\Year 1 release\Resources\PowerPoints\Re-use artwork\08_10b_S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130" y="5445224"/>
            <a:ext cx="140431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Picture 6" descr="N:\Schools Editorial\Core Subjects\SCIENCE\Current projects\A Level\Dynamic Learning\Biology DL\AQA\Year 1 release\Resources\PowerPoints\Re-use artwork\08_11_S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3840" y="3789040"/>
            <a:ext cx="1688188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96019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0000" y="1340768"/>
            <a:ext cx="1110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Enzymes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881769"/>
              </p:ext>
            </p:extLst>
          </p:nvPr>
        </p:nvGraphicFramePr>
        <p:xfrm>
          <a:off x="593632" y="1844824"/>
          <a:ext cx="8154831" cy="3672408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718277"/>
                <a:gridCol w="2718277"/>
                <a:gridCol w="2718277"/>
              </a:tblGrid>
              <a:tr h="408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Substrate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Enzyme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>
                          <a:effectLst/>
                        </a:rPr>
                        <a:t>Product</a:t>
                      </a:r>
                      <a:endParaRPr lang="en-GB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523" marR="435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339933"/>
                    </a:solidFill>
                  </a:tcPr>
                </a:tc>
              </a:tr>
              <a:tr h="11753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olypeptides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GB" sz="18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xopeptidase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Dipeptides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0882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Dipeptides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Dipeptidases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18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(membrane-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bound</a:t>
                      </a: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Amino acids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pic>
        <p:nvPicPr>
          <p:cNvPr id="30723" name="Picture 3" descr="N:\Schools Editorial\Core Subjects\SCIENCE\Current projects\A Level\Dynamic Learning\Biology DL\AQA\Year 1 release\Resources\PowerPoints\Re-use artwork\08_12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19394"/>
            <a:ext cx="2391946" cy="83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N:\Schools Editorial\Core Subjects\SCIENCE\Current projects\A Level\Dynamic Learning\Biology DL\AQA\Year 1 release\Resources\PowerPoints\Re-use artwork\08_14_Su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60"/>
          <a:stretch/>
        </p:blipFill>
        <p:spPr bwMode="auto">
          <a:xfrm>
            <a:off x="4699620" y="3501008"/>
            <a:ext cx="1314574" cy="188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N:\Schools Editorial\Core Subjects\SCIENCE\Current projects\A Level\Dynamic Learning\Biology DL\AQA\Year 1 release\Resources\PowerPoints\Re-use artwork\08_13_S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55" y="3915162"/>
            <a:ext cx="1227230" cy="74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N:\Schools Editorial\Core Subjects\SCIENCE\Current projects\A Level\Dynamic Learning\Biology DL\AQA\Year 1 release\Resources\PowerPoints\Re-use artwork\08_12_Su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060" y="2636912"/>
            <a:ext cx="2011020" cy="70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29725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N:\Schools Editorial\Core Subjects\SCIENCE\Current projects\A Level\Dynamic Learning\Biology DL\AQA\Year 1 release\Resources\PowerPoints\Re-use artwork\08_15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5370562" cy="3658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540000" y="1450800"/>
            <a:ext cx="13717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 smtClean="0"/>
              <a:t>Absorption</a:t>
            </a:r>
            <a:endParaRPr lang="en-GB" sz="2000" b="1" dirty="0"/>
          </a:p>
        </p:txBody>
      </p:sp>
      <p:sp>
        <p:nvSpPr>
          <p:cNvPr id="18" name="Rectangle 17"/>
          <p:cNvSpPr/>
          <p:nvPr/>
        </p:nvSpPr>
        <p:spPr>
          <a:xfrm>
            <a:off x="593632" y="2082204"/>
            <a:ext cx="1962144" cy="1815882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Amino acids are absorbed through a </a:t>
            </a:r>
            <a:r>
              <a:rPr lang="en-GB" sz="1600" dirty="0" smtClean="0"/>
              <a:t>co-transport </a:t>
            </a:r>
            <a:r>
              <a:rPr lang="en-GB" sz="1600" dirty="0"/>
              <a:t>system involving active transport, facilitated diffusion and passive diffusion.</a:t>
            </a:r>
          </a:p>
        </p:txBody>
      </p:sp>
    </p:spTree>
    <p:extLst>
      <p:ext uri="{BB962C8B-B14F-4D97-AF65-F5344CB8AC3E}">
        <p14:creationId xmlns:p14="http://schemas.microsoft.com/office/powerpoint/2010/main" val="39633593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8 Digestion and absorption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93632" y="1628800"/>
            <a:ext cx="6210616" cy="2939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 smtClean="0"/>
              <a:t> </a:t>
            </a:r>
          </a:p>
          <a:p>
            <a:endParaRPr lang="en-GB" sz="1050" dirty="0" smtClean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the digestive system is adapted for efficient: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digestion</a:t>
            </a:r>
          </a:p>
          <a:p>
            <a:pPr marL="857250" lvl="1" indent="-400050">
              <a:buClr>
                <a:srgbClr val="008000"/>
              </a:buClr>
              <a:buSzPct val="100000"/>
              <a:buFont typeface="+mj-lt"/>
              <a:buAutoNum type="alphaLcParenR"/>
            </a:pP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absorption.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what is meant by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hydrolysis.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role of active transport in the absorption of amino acids.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how bile salts aid the digestion of fats.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f7408d22a2ebcfb06c2fc76be10236413ee8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180</Words>
  <Application>Microsoft Office PowerPoint</Application>
  <PresentationFormat>On-screen Show (4:3)</PresentationFormat>
  <Paragraphs>86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52</cp:revision>
  <dcterms:created xsi:type="dcterms:W3CDTF">2014-09-05T07:23:33Z</dcterms:created>
  <dcterms:modified xsi:type="dcterms:W3CDTF">2015-03-25T18:33:56Z</dcterms:modified>
</cp:coreProperties>
</file>