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7" r:id="rId10"/>
    <p:sldId id="265" r:id="rId11"/>
    <p:sldId id="266" r:id="rId12"/>
    <p:sldId id="268" r:id="rId13"/>
    <p:sldId id="269" r:id="rId14"/>
    <p:sldId id="270"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6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770E09BA-F0AF-40DD-B9FF-8273524A8D42}" type="datetimeFigureOut">
              <a:rPr lang="en-GB" smtClean="0"/>
              <a:t>26/11/2013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FBEA64-3200-4F47-9831-1F59773B9D4A}" type="slidenum">
              <a:rPr lang="en-GB" smtClean="0"/>
              <a:t>‹#›</a:t>
            </a:fld>
            <a:endParaRPr lang="en-GB"/>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E09BA-F0AF-40DD-B9FF-8273524A8D42}" type="datetimeFigureOut">
              <a:rPr lang="en-GB" smtClean="0"/>
              <a:t>26/11/2013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E09BA-F0AF-40DD-B9FF-8273524A8D42}" type="datetimeFigureOut">
              <a:rPr lang="en-GB" smtClean="0"/>
              <a:t>26/11/2013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0E09BA-F0AF-40DD-B9FF-8273524A8D42}" type="datetimeFigureOut">
              <a:rPr lang="en-GB" smtClean="0"/>
              <a:t>26/11/2013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770E09BA-F0AF-40DD-B9FF-8273524A8D42}" type="datetimeFigureOut">
              <a:rPr lang="en-GB" smtClean="0"/>
              <a:t>26/11/2013</a:t>
            </a:fld>
            <a:endParaRPr lang="en-GB"/>
          </a:p>
        </p:txBody>
      </p:sp>
      <p:sp>
        <p:nvSpPr>
          <p:cNvPr id="91" name="Footer Placeholder 90"/>
          <p:cNvSpPr>
            <a:spLocks noGrp="1"/>
          </p:cNvSpPr>
          <p:nvPr>
            <p:ph type="ftr" sz="quarter" idx="11"/>
          </p:nvPr>
        </p:nvSpPr>
        <p:spPr/>
        <p:txBody>
          <a:bodyPr/>
          <a:lstStyle/>
          <a:p>
            <a:endParaRPr lang="en-GB"/>
          </a:p>
        </p:txBody>
      </p:sp>
      <p:sp>
        <p:nvSpPr>
          <p:cNvPr id="92" name="Slide Number Placeholder 91"/>
          <p:cNvSpPr>
            <a:spLocks noGrp="1"/>
          </p:cNvSpPr>
          <p:nvPr>
            <p:ph type="sldNum" sz="quarter" idx="12"/>
          </p:nvPr>
        </p:nvSpPr>
        <p:spPr/>
        <p:txBody>
          <a:bodyPr/>
          <a:lstStyle/>
          <a:p>
            <a:fld id="{0BFBEA64-3200-4F47-9831-1F59773B9D4A}"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0E09BA-F0AF-40DD-B9FF-8273524A8D42}" type="datetimeFigureOut">
              <a:rPr lang="en-GB" smtClean="0"/>
              <a:t>26/11/2013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0E09BA-F0AF-40DD-B9FF-8273524A8D42}" type="datetimeFigureOut">
              <a:rPr lang="en-GB" smtClean="0"/>
              <a:t>26/11/2013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0E09BA-F0AF-40DD-B9FF-8273524A8D42}" type="datetimeFigureOut">
              <a:rPr lang="en-GB" smtClean="0"/>
              <a:t>26/11/2013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0E09BA-F0AF-40DD-B9FF-8273524A8D42}" type="datetimeFigureOut">
              <a:rPr lang="en-GB" smtClean="0"/>
              <a:t>26/11/2013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BFBEA64-3200-4F47-9831-1F59773B9D4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0E09BA-F0AF-40DD-B9FF-8273524A8D42}" type="datetimeFigureOut">
              <a:rPr lang="en-GB" smtClean="0"/>
              <a:t>26/11/2013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FBEA64-3200-4F47-9831-1F59773B9D4A}" type="slidenum">
              <a:rPr lang="en-GB" smtClean="0"/>
              <a:t>‹#›</a:t>
            </a:fld>
            <a:endParaRPr lang="en-GB"/>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770E09BA-F0AF-40DD-B9FF-8273524A8D42}" type="datetimeFigureOut">
              <a:rPr lang="en-GB" smtClean="0"/>
              <a:t>26/11/2013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BFBEA64-3200-4F47-9831-1F59773B9D4A}" type="slidenum">
              <a:rPr lang="en-GB" smtClean="0"/>
              <a:t>‹#›</a:t>
            </a:fld>
            <a:endParaRPr lang="en-GB"/>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770E09BA-F0AF-40DD-B9FF-8273524A8D42}" type="datetimeFigureOut">
              <a:rPr lang="en-GB" smtClean="0"/>
              <a:t>26/11/2013</a:t>
            </a:fld>
            <a:endParaRPr lang="en-GB"/>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0BFBEA64-3200-4F47-9831-1F59773B9D4A}"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Out, Out -</a:t>
            </a:r>
            <a:endParaRPr lang="en-GB" dirty="0"/>
          </a:p>
        </p:txBody>
      </p:sp>
      <p:sp>
        <p:nvSpPr>
          <p:cNvPr id="3" name="Subtitle 2"/>
          <p:cNvSpPr>
            <a:spLocks noGrp="1"/>
          </p:cNvSpPr>
          <p:nvPr>
            <p:ph type="subTitle" idx="1"/>
          </p:nvPr>
        </p:nvSpPr>
        <p:spPr/>
        <p:txBody>
          <a:bodyPr/>
          <a:lstStyle/>
          <a:p>
            <a:r>
              <a:rPr lang="en-GB" dirty="0" smtClean="0"/>
              <a:t>By Robert Frost</a:t>
            </a:r>
            <a:endParaRPr lang="en-GB" dirty="0"/>
          </a:p>
        </p:txBody>
      </p:sp>
    </p:spTree>
    <p:extLst>
      <p:ext uri="{BB962C8B-B14F-4D97-AF65-F5344CB8AC3E}">
        <p14:creationId xmlns:p14="http://schemas.microsoft.com/office/powerpoint/2010/main" val="4245664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Semantics and Pragmatics</a:t>
            </a:r>
          </a:p>
        </p:txBody>
      </p:sp>
      <p:sp>
        <p:nvSpPr>
          <p:cNvPr id="3" name="Content Placeholder 2"/>
          <p:cNvSpPr>
            <a:spLocks noGrp="1"/>
          </p:cNvSpPr>
          <p:nvPr>
            <p:ph idx="1"/>
          </p:nvPr>
        </p:nvSpPr>
        <p:spPr/>
        <p:txBody>
          <a:bodyPr>
            <a:normAutofit lnSpcReduction="10000"/>
          </a:bodyPr>
          <a:lstStyle/>
          <a:p>
            <a:r>
              <a:rPr lang="en-GB" dirty="0"/>
              <a:t>The description of the accident itself is interesting.  The saw ‘leaped’ unsurprisingly considering the early personification.  There is an acknowledgment that in truth the slip was the boy’s own doing but this is neither here nor there ‘however it was’.  It is not the fault that is important but the accident itself.  The suggestion his hand must have slipped and then the reference to ‘but the hand’ fools the reader, it is not initially apparent that the accident is so severe.  ‘The boy’s outcry was a rueful laugh’ still Frost encourages us to believe there is no cause for alarm as the boy swings his arm.  It is only when he describes </a:t>
            </a:r>
            <a:endParaRPr lang="en-GB" dirty="0" smtClean="0"/>
          </a:p>
          <a:p>
            <a:endParaRPr lang="en-GB" dirty="0" smtClean="0"/>
          </a:p>
          <a:p>
            <a:pPr marL="1005840" lvl="3" indent="0">
              <a:buNone/>
            </a:pPr>
            <a:r>
              <a:rPr lang="en-GB" i="1" dirty="0" smtClean="0"/>
              <a:t>Half in appeal, but half as if to keep</a:t>
            </a:r>
          </a:p>
          <a:p>
            <a:pPr marL="1005840" lvl="3" indent="0">
              <a:buNone/>
            </a:pPr>
            <a:r>
              <a:rPr lang="en-GB" i="1" dirty="0" smtClean="0"/>
              <a:t>The life from spilling.</a:t>
            </a:r>
            <a:endParaRPr lang="en-GB" i="1" dirty="0"/>
          </a:p>
        </p:txBody>
      </p:sp>
    </p:spTree>
    <p:extLst>
      <p:ext uri="{BB962C8B-B14F-4D97-AF65-F5344CB8AC3E}">
        <p14:creationId xmlns:p14="http://schemas.microsoft.com/office/powerpoint/2010/main" val="608149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p:cTn id="1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
                                            <p:txEl>
                                              <p:pRg st="2" end="2"/>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Semantics and Pragmatics</a:t>
            </a:r>
          </a:p>
        </p:txBody>
      </p:sp>
      <p:sp>
        <p:nvSpPr>
          <p:cNvPr id="3" name="Content Placeholder 2"/>
          <p:cNvSpPr>
            <a:spLocks noGrp="1"/>
          </p:cNvSpPr>
          <p:nvPr>
            <p:ph idx="1"/>
          </p:nvPr>
        </p:nvSpPr>
        <p:spPr/>
        <p:txBody>
          <a:bodyPr>
            <a:normAutofit fontScale="85000" lnSpcReduction="10000"/>
          </a:bodyPr>
          <a:lstStyle/>
          <a:p>
            <a:r>
              <a:rPr lang="en-GB" dirty="0"/>
              <a:t>Now we realise that the accident is much graver and the boy’s life blood is spilling down his wrist.  The reader’s shock and true understanding of the situation is coupled with the boys. He ‘saw all’ as does the reader.</a:t>
            </a:r>
          </a:p>
          <a:p>
            <a:endParaRPr lang="en-GB" dirty="0"/>
          </a:p>
          <a:p>
            <a:r>
              <a:rPr lang="en-GB" dirty="0"/>
              <a:t>From here events get darker and more brutal.  The inclusion of the boy’s voice as he begs his sister is emotive and now we realises how much danger he is in.  The ‘dark of ether’ hinting at the sleep he is put into for the amputation also hints at something else, the boy will not recover.  </a:t>
            </a:r>
          </a:p>
          <a:p>
            <a:endParaRPr lang="en-GB" dirty="0"/>
          </a:p>
          <a:p>
            <a:r>
              <a:rPr lang="en-GB" dirty="0"/>
              <a:t>Frost creates an image of all surrounding the boy as the operation is performed, ‘the watcher takes fright’ as the pulse weakens. The hyphens reflecting the beat of his heart as it stops.  The physical activity that ultimately killed him is referenced in the finale, ‘no more to build on there’.  The boy is dead and all turn away leaving a sense of sadness and acceptance</a:t>
            </a:r>
            <a:r>
              <a:rPr lang="en-GB" dirty="0" smtClean="0"/>
              <a:t>.</a:t>
            </a:r>
            <a:endParaRPr lang="en-GB" dirty="0"/>
          </a:p>
        </p:txBody>
      </p:sp>
    </p:spTree>
    <p:extLst>
      <p:ext uri="{BB962C8B-B14F-4D97-AF65-F5344CB8AC3E}">
        <p14:creationId xmlns:p14="http://schemas.microsoft.com/office/powerpoint/2010/main" val="1868979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Title</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title is taken from Shakespeare’s ‘Macbeth’, Act V Scene IV. Macbeth says, on learning of the death of Lady Macbeth, his wife:</a:t>
            </a:r>
          </a:p>
          <a:p>
            <a:pPr marL="0" indent="0">
              <a:buNone/>
            </a:pPr>
            <a:r>
              <a:rPr lang="en-GB" dirty="0"/>
              <a:t>	</a:t>
            </a:r>
            <a:endParaRPr lang="en-GB" dirty="0" smtClean="0"/>
          </a:p>
          <a:p>
            <a:pPr marL="0" indent="0">
              <a:buNone/>
            </a:pPr>
            <a:r>
              <a:rPr lang="en-GB" dirty="0"/>
              <a:t>	</a:t>
            </a:r>
            <a:r>
              <a:rPr lang="en-GB" dirty="0" smtClean="0"/>
              <a:t>She should have died hereafter;</a:t>
            </a:r>
          </a:p>
          <a:p>
            <a:pPr marL="0" indent="0">
              <a:buNone/>
            </a:pPr>
            <a:r>
              <a:rPr lang="en-GB" dirty="0" smtClean="0"/>
              <a:t>	There would have been time for such a word.</a:t>
            </a:r>
          </a:p>
          <a:p>
            <a:pPr marL="0" indent="0">
              <a:buNone/>
            </a:pPr>
            <a:r>
              <a:rPr lang="en-GB" dirty="0"/>
              <a:t>	</a:t>
            </a:r>
            <a:r>
              <a:rPr lang="en-GB" dirty="0" smtClean="0"/>
              <a:t>To-morrow, and to-morrow, and to-morrow,</a:t>
            </a:r>
          </a:p>
          <a:p>
            <a:pPr marL="0" indent="0">
              <a:buNone/>
            </a:pPr>
            <a:r>
              <a:rPr lang="en-GB" dirty="0"/>
              <a:t>	</a:t>
            </a:r>
            <a:r>
              <a:rPr lang="en-GB" dirty="0" smtClean="0"/>
              <a:t>Creeps in this petty pace from day to day,</a:t>
            </a:r>
          </a:p>
          <a:p>
            <a:pPr marL="0" indent="0">
              <a:buNone/>
            </a:pPr>
            <a:r>
              <a:rPr lang="en-GB" dirty="0"/>
              <a:t>	</a:t>
            </a:r>
            <a:r>
              <a:rPr lang="en-GB" dirty="0" smtClean="0"/>
              <a:t>To the last syllable of recorded time;</a:t>
            </a:r>
          </a:p>
          <a:p>
            <a:pPr marL="0" indent="0">
              <a:buNone/>
            </a:pPr>
            <a:r>
              <a:rPr lang="en-GB" dirty="0"/>
              <a:t>	</a:t>
            </a:r>
            <a:r>
              <a:rPr lang="en-GB" dirty="0" smtClean="0"/>
              <a:t>And all our yesterdays have lighted fools</a:t>
            </a:r>
          </a:p>
          <a:p>
            <a:pPr marL="0" indent="0">
              <a:buNone/>
            </a:pPr>
            <a:r>
              <a:rPr lang="en-GB" dirty="0"/>
              <a:t>	</a:t>
            </a:r>
            <a:r>
              <a:rPr lang="en-GB" dirty="0" smtClean="0"/>
              <a:t>The way to dusty death. </a:t>
            </a:r>
            <a:r>
              <a:rPr lang="en-GB" b="1" u="sng" dirty="0" smtClean="0"/>
              <a:t>Out, out, brief candle!</a:t>
            </a:r>
          </a:p>
          <a:p>
            <a:pPr marL="0" indent="0">
              <a:buNone/>
            </a:pPr>
            <a:r>
              <a:rPr lang="en-GB" dirty="0"/>
              <a:t>	</a:t>
            </a:r>
            <a:r>
              <a:rPr lang="en-GB" dirty="0" smtClean="0"/>
              <a:t>Life’s but a walking shadow, a poor player,</a:t>
            </a:r>
          </a:p>
          <a:p>
            <a:pPr marL="0" indent="0">
              <a:buNone/>
            </a:pPr>
            <a:r>
              <a:rPr lang="en-GB" dirty="0"/>
              <a:t>	</a:t>
            </a:r>
            <a:r>
              <a:rPr lang="en-GB" dirty="0" smtClean="0"/>
              <a:t>That struts and frets his hour upon the stage,</a:t>
            </a:r>
          </a:p>
          <a:p>
            <a:pPr marL="0" indent="0">
              <a:buNone/>
            </a:pPr>
            <a:r>
              <a:rPr lang="en-GB" dirty="0"/>
              <a:t>	</a:t>
            </a:r>
            <a:r>
              <a:rPr lang="en-GB" dirty="0" smtClean="0"/>
              <a:t>And then is heard no more. It is a tale</a:t>
            </a:r>
          </a:p>
          <a:p>
            <a:pPr marL="0" indent="0">
              <a:buNone/>
            </a:pPr>
            <a:r>
              <a:rPr lang="en-GB" dirty="0"/>
              <a:t>	</a:t>
            </a:r>
            <a:r>
              <a:rPr lang="en-GB" dirty="0" smtClean="0"/>
              <a:t>Told by an idiot, full of sound and fury,</a:t>
            </a:r>
          </a:p>
          <a:p>
            <a:pPr marL="0" indent="0">
              <a:buNone/>
            </a:pPr>
            <a:r>
              <a:rPr lang="en-GB" dirty="0"/>
              <a:t>	</a:t>
            </a:r>
            <a:r>
              <a:rPr lang="en-GB" dirty="0" smtClean="0"/>
              <a:t>Signifying nothing.</a:t>
            </a:r>
            <a:endParaRPr lang="en-GB" dirty="0"/>
          </a:p>
        </p:txBody>
      </p:sp>
      <p:sp>
        <p:nvSpPr>
          <p:cNvPr id="4" name="Oval 3"/>
          <p:cNvSpPr/>
          <p:nvPr/>
        </p:nvSpPr>
        <p:spPr>
          <a:xfrm>
            <a:off x="6084168" y="2060848"/>
            <a:ext cx="2880320" cy="21602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Look at the reference to life as a ‘brief candle’ that might go out – applies to the situation in the poem.</a:t>
            </a:r>
            <a:endParaRPr lang="en-GB" dirty="0"/>
          </a:p>
        </p:txBody>
      </p:sp>
      <p:cxnSp>
        <p:nvCxnSpPr>
          <p:cNvPr id="8" name="Straight Arrow Connector 7"/>
          <p:cNvCxnSpPr>
            <a:stCxn id="4" idx="3"/>
          </p:cNvCxnSpPr>
          <p:nvPr/>
        </p:nvCxnSpPr>
        <p:spPr>
          <a:xfrm flipH="1">
            <a:off x="6084168" y="3904728"/>
            <a:ext cx="421813" cy="316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96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3">
                                            <p:txEl>
                                              <p:pRg st="11" end="11"/>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 calcmode="lin" valueType="num">
                                      <p:cBhvr>
                                        <p:cTn id="91"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92" dur="500" fill="hold"/>
                                        <p:tgtEl>
                                          <p:spTgt spid="3">
                                            <p:txEl>
                                              <p:pRg st="12" end="12"/>
                                            </p:txEl>
                                          </p:spTgt>
                                        </p:tgtEl>
                                        <p:attrNameLst>
                                          <p:attrName>ppt_h</p:attrName>
                                        </p:attrNameLst>
                                      </p:cBhvr>
                                      <p:tavLst>
                                        <p:tav tm="0">
                                          <p:val>
                                            <p:fltVal val="0"/>
                                          </p:val>
                                        </p:tav>
                                        <p:tav tm="100000">
                                          <p:val>
                                            <p:strVal val="#ppt_h"/>
                                          </p:val>
                                        </p:tav>
                                      </p:tavLst>
                                    </p:anim>
                                    <p:animEffect transition="in" filter="fade">
                                      <p:cBhvr>
                                        <p:cTn id="93" dur="500"/>
                                        <p:tgtEl>
                                          <p:spTgt spid="3">
                                            <p:txEl>
                                              <p:pRg st="12" end="12"/>
                                            </p:txEl>
                                          </p:spTgt>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3">
                                            <p:txEl>
                                              <p:pRg st="13" end="13"/>
                                            </p:txEl>
                                          </p:spTgt>
                                        </p:tgtEl>
                                        <p:attrNameLst>
                                          <p:attrName>style.visibility</p:attrName>
                                        </p:attrNameLst>
                                      </p:cBhvr>
                                      <p:to>
                                        <p:strVal val="visible"/>
                                      </p:to>
                                    </p:set>
                                    <p:anim calcmode="lin" valueType="num">
                                      <p:cBhvr>
                                        <p:cTn id="98" dur="500" fill="hold"/>
                                        <p:tgtEl>
                                          <p:spTgt spid="3">
                                            <p:txEl>
                                              <p:pRg st="13" end="13"/>
                                            </p:txEl>
                                          </p:spTgt>
                                        </p:tgtEl>
                                        <p:attrNameLst>
                                          <p:attrName>ppt_w</p:attrName>
                                        </p:attrNameLst>
                                      </p:cBhvr>
                                      <p:tavLst>
                                        <p:tav tm="0">
                                          <p:val>
                                            <p:fltVal val="0"/>
                                          </p:val>
                                        </p:tav>
                                        <p:tav tm="100000">
                                          <p:val>
                                            <p:strVal val="#ppt_w"/>
                                          </p:val>
                                        </p:tav>
                                      </p:tavLst>
                                    </p:anim>
                                    <p:anim calcmode="lin" valueType="num">
                                      <p:cBhvr>
                                        <p:cTn id="99" dur="500" fill="hold"/>
                                        <p:tgtEl>
                                          <p:spTgt spid="3">
                                            <p:txEl>
                                              <p:pRg st="13" end="13"/>
                                            </p:txEl>
                                          </p:spTgt>
                                        </p:tgtEl>
                                        <p:attrNameLst>
                                          <p:attrName>ppt_h</p:attrName>
                                        </p:attrNameLst>
                                      </p:cBhvr>
                                      <p:tavLst>
                                        <p:tav tm="0">
                                          <p:val>
                                            <p:fltVal val="0"/>
                                          </p:val>
                                        </p:tav>
                                        <p:tav tm="100000">
                                          <p:val>
                                            <p:strVal val="#ppt_h"/>
                                          </p:val>
                                        </p:tav>
                                      </p:tavLst>
                                    </p:anim>
                                    <p:animEffect transition="in" filter="fade">
                                      <p:cBhvr>
                                        <p:cTn id="100" dur="500"/>
                                        <p:tgtEl>
                                          <p:spTgt spid="3">
                                            <p:txEl>
                                              <p:pRg st="13" end="13"/>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4"/>
                                        </p:tgtEl>
                                        <p:attrNameLst>
                                          <p:attrName>style.visibility</p:attrName>
                                        </p:attrNameLst>
                                      </p:cBhvr>
                                      <p:to>
                                        <p:strVal val="visible"/>
                                      </p:to>
                                    </p:set>
                                    <p:anim calcmode="lin" valueType="num">
                                      <p:cBhvr>
                                        <p:cTn id="105" dur="500" fill="hold"/>
                                        <p:tgtEl>
                                          <p:spTgt spid="4"/>
                                        </p:tgtEl>
                                        <p:attrNameLst>
                                          <p:attrName>ppt_w</p:attrName>
                                        </p:attrNameLst>
                                      </p:cBhvr>
                                      <p:tavLst>
                                        <p:tav tm="0">
                                          <p:val>
                                            <p:fltVal val="0"/>
                                          </p:val>
                                        </p:tav>
                                        <p:tav tm="100000">
                                          <p:val>
                                            <p:strVal val="#ppt_w"/>
                                          </p:val>
                                        </p:tav>
                                      </p:tavLst>
                                    </p:anim>
                                    <p:anim calcmode="lin" valueType="num">
                                      <p:cBhvr>
                                        <p:cTn id="106" dur="500" fill="hold"/>
                                        <p:tgtEl>
                                          <p:spTgt spid="4"/>
                                        </p:tgtEl>
                                        <p:attrNameLst>
                                          <p:attrName>ppt_h</p:attrName>
                                        </p:attrNameLst>
                                      </p:cBhvr>
                                      <p:tavLst>
                                        <p:tav tm="0">
                                          <p:val>
                                            <p:fltVal val="0"/>
                                          </p:val>
                                        </p:tav>
                                        <p:tav tm="100000">
                                          <p:val>
                                            <p:strVal val="#ppt_h"/>
                                          </p:val>
                                        </p:tav>
                                      </p:tavLst>
                                    </p:anim>
                                    <p:animEffect transition="in" filter="fade">
                                      <p:cBhvr>
                                        <p:cTn id="107" dur="500"/>
                                        <p:tgtEl>
                                          <p:spTgt spid="4"/>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nodeType="clickEffect">
                                  <p:stCondLst>
                                    <p:cond delay="0"/>
                                  </p:stCondLst>
                                  <p:childTnLst>
                                    <p:set>
                                      <p:cBhvr>
                                        <p:cTn id="111" dur="1" fill="hold">
                                          <p:stCondLst>
                                            <p:cond delay="0"/>
                                          </p:stCondLst>
                                        </p:cTn>
                                        <p:tgtEl>
                                          <p:spTgt spid="8"/>
                                        </p:tgtEl>
                                        <p:attrNameLst>
                                          <p:attrName>style.visibility</p:attrName>
                                        </p:attrNameLst>
                                      </p:cBhvr>
                                      <p:to>
                                        <p:strVal val="visible"/>
                                      </p:to>
                                    </p:set>
                                    <p:anim calcmode="lin" valueType="num">
                                      <p:cBhvr>
                                        <p:cTn id="112" dur="500" fill="hold"/>
                                        <p:tgtEl>
                                          <p:spTgt spid="8"/>
                                        </p:tgtEl>
                                        <p:attrNameLst>
                                          <p:attrName>ppt_w</p:attrName>
                                        </p:attrNameLst>
                                      </p:cBhvr>
                                      <p:tavLst>
                                        <p:tav tm="0">
                                          <p:val>
                                            <p:fltVal val="0"/>
                                          </p:val>
                                        </p:tav>
                                        <p:tav tm="100000">
                                          <p:val>
                                            <p:strVal val="#ppt_w"/>
                                          </p:val>
                                        </p:tav>
                                      </p:tavLst>
                                    </p:anim>
                                    <p:anim calcmode="lin" valueType="num">
                                      <p:cBhvr>
                                        <p:cTn id="113" dur="500" fill="hold"/>
                                        <p:tgtEl>
                                          <p:spTgt spid="8"/>
                                        </p:tgtEl>
                                        <p:attrNameLst>
                                          <p:attrName>ppt_h</p:attrName>
                                        </p:attrNameLst>
                                      </p:cBhvr>
                                      <p:tavLst>
                                        <p:tav tm="0">
                                          <p:val>
                                            <p:fltVal val="0"/>
                                          </p:val>
                                        </p:tav>
                                        <p:tav tm="100000">
                                          <p:val>
                                            <p:strVal val="#ppt_h"/>
                                          </p:val>
                                        </p:tav>
                                      </p:tavLst>
                                    </p:anim>
                                    <p:animEffect transition="in" filter="fade">
                                      <p:cBhvr>
                                        <p:cTn id="1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2663181"/>
              </p:ext>
            </p:extLst>
          </p:nvPr>
        </p:nvGraphicFramePr>
        <p:xfrm>
          <a:off x="467544" y="2780928"/>
          <a:ext cx="8229600" cy="3505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Language</a:t>
                      </a:r>
                      <a:endParaRPr lang="en-GB" dirty="0"/>
                    </a:p>
                  </a:txBody>
                  <a:tcPr/>
                </a:tc>
                <a:tc>
                  <a:txBody>
                    <a:bodyPr/>
                    <a:lstStyle/>
                    <a:p>
                      <a:r>
                        <a:rPr lang="en-GB" dirty="0" smtClean="0"/>
                        <a:t>Explanation</a:t>
                      </a:r>
                      <a:endParaRPr lang="en-GB" dirty="0"/>
                    </a:p>
                  </a:txBody>
                  <a:tcPr/>
                </a:tc>
              </a:tr>
              <a:tr h="370840">
                <a:tc>
                  <a:txBody>
                    <a:bodyPr/>
                    <a:lstStyle/>
                    <a:p>
                      <a:r>
                        <a:rPr lang="en-GB" dirty="0" smtClean="0"/>
                        <a:t>Stove-length sticks of wood</a:t>
                      </a:r>
                      <a:endParaRPr lang="en-GB" dirty="0"/>
                    </a:p>
                  </a:txBody>
                  <a:tcPr/>
                </a:tc>
                <a:tc>
                  <a:txBody>
                    <a:bodyPr/>
                    <a:lstStyle/>
                    <a:p>
                      <a:r>
                        <a:rPr lang="en-GB" dirty="0" smtClean="0"/>
                        <a:t>Logs the right size</a:t>
                      </a:r>
                      <a:r>
                        <a:rPr lang="en-GB" baseline="0" dirty="0" smtClean="0"/>
                        <a:t> to put in a burning stove</a:t>
                      </a:r>
                      <a:endParaRPr lang="en-GB" dirty="0"/>
                    </a:p>
                  </a:txBody>
                  <a:tcPr/>
                </a:tc>
              </a:tr>
              <a:tr h="370840">
                <a:tc>
                  <a:txBody>
                    <a:bodyPr/>
                    <a:lstStyle/>
                    <a:p>
                      <a:r>
                        <a:rPr lang="en-GB" dirty="0" smtClean="0"/>
                        <a:t>As it ran</a:t>
                      </a:r>
                      <a:r>
                        <a:rPr lang="en-GB" baseline="0" dirty="0" smtClean="0"/>
                        <a:t> light</a:t>
                      </a:r>
                      <a:endParaRPr lang="en-GB" dirty="0"/>
                    </a:p>
                  </a:txBody>
                  <a:tcPr/>
                </a:tc>
                <a:tc>
                  <a:txBody>
                    <a:bodyPr/>
                    <a:lstStyle/>
                    <a:p>
                      <a:r>
                        <a:rPr lang="en-GB" dirty="0" smtClean="0"/>
                        <a:t>When</a:t>
                      </a:r>
                      <a:r>
                        <a:rPr lang="en-GB" baseline="0" dirty="0" smtClean="0"/>
                        <a:t> it ran freely because it was not cutting anything difficult</a:t>
                      </a:r>
                      <a:endParaRPr lang="en-GB" dirty="0"/>
                    </a:p>
                  </a:txBody>
                  <a:tcPr/>
                </a:tc>
              </a:tr>
              <a:tr h="370840">
                <a:tc>
                  <a:txBody>
                    <a:bodyPr/>
                    <a:lstStyle/>
                    <a:p>
                      <a:r>
                        <a:rPr lang="en-GB" dirty="0" smtClean="0"/>
                        <a:t>As if to</a:t>
                      </a:r>
                      <a:r>
                        <a:rPr lang="en-GB" baseline="0" dirty="0" smtClean="0"/>
                        <a:t> prove saws knew what supper meant</a:t>
                      </a:r>
                      <a:endParaRPr lang="en-GB" dirty="0"/>
                    </a:p>
                  </a:txBody>
                  <a:tcPr/>
                </a:tc>
                <a:tc>
                  <a:txBody>
                    <a:bodyPr/>
                    <a:lstStyle/>
                    <a:p>
                      <a:endParaRPr lang="en-GB" dirty="0"/>
                    </a:p>
                  </a:txBody>
                  <a:tcPr/>
                </a:tc>
              </a:tr>
              <a:tr h="370840">
                <a:tc>
                  <a:txBody>
                    <a:bodyPr/>
                    <a:lstStyle/>
                    <a:p>
                      <a:r>
                        <a:rPr lang="en-GB" dirty="0" smtClean="0"/>
                        <a:t>Neither refused the meeting</a:t>
                      </a:r>
                      <a:endParaRPr lang="en-GB" dirty="0"/>
                    </a:p>
                  </a:txBody>
                  <a:tcPr/>
                </a:tc>
                <a:tc>
                  <a:txBody>
                    <a:bodyPr/>
                    <a:lstStyle/>
                    <a:p>
                      <a:endParaRPr lang="en-GB"/>
                    </a:p>
                  </a:txBody>
                  <a:tcPr/>
                </a:tc>
              </a:tr>
              <a:tr h="370840">
                <a:tc>
                  <a:txBody>
                    <a:bodyPr/>
                    <a:lstStyle/>
                    <a:p>
                      <a:r>
                        <a:rPr lang="en-GB" dirty="0" smtClean="0"/>
                        <a:t>Put</a:t>
                      </a:r>
                      <a:r>
                        <a:rPr lang="en-GB" baseline="0" dirty="0" smtClean="0"/>
                        <a:t> him in the dark of ether</a:t>
                      </a:r>
                      <a:endParaRPr lang="en-GB" dirty="0"/>
                    </a:p>
                  </a:txBody>
                  <a:tcPr/>
                </a:tc>
                <a:tc>
                  <a:txBody>
                    <a:bodyPr/>
                    <a:lstStyle/>
                    <a:p>
                      <a:endParaRPr lang="en-GB"/>
                    </a:p>
                  </a:txBody>
                  <a:tcPr/>
                </a:tc>
              </a:tr>
              <a:tr h="370840">
                <a:tc>
                  <a:txBody>
                    <a:bodyPr/>
                    <a:lstStyle/>
                    <a:p>
                      <a:r>
                        <a:rPr lang="en-GB" dirty="0" smtClean="0"/>
                        <a:t>The watcher at his pulse took fright</a:t>
                      </a:r>
                      <a:endParaRPr lang="en-GB" dirty="0"/>
                    </a:p>
                  </a:txBody>
                  <a:tcPr/>
                </a:tc>
                <a:tc>
                  <a:txBody>
                    <a:bodyPr/>
                    <a:lstStyle/>
                    <a:p>
                      <a:endParaRPr lang="en-GB"/>
                    </a:p>
                  </a:txBody>
                  <a:tcPr/>
                </a:tc>
              </a:tr>
              <a:tr h="370840">
                <a:tc>
                  <a:txBody>
                    <a:bodyPr/>
                    <a:lstStyle/>
                    <a:p>
                      <a:r>
                        <a:rPr lang="en-GB" dirty="0" smtClean="0"/>
                        <a:t>No more to build on here</a:t>
                      </a:r>
                      <a:endParaRPr lang="en-GB" dirty="0"/>
                    </a:p>
                  </a:txBody>
                  <a:tcPr/>
                </a:tc>
                <a:tc>
                  <a:txBody>
                    <a:bodyPr/>
                    <a:lstStyle/>
                    <a:p>
                      <a:endParaRPr lang="en-GB" dirty="0"/>
                    </a:p>
                  </a:txBody>
                  <a:tcPr/>
                </a:tc>
              </a:tr>
            </a:tbl>
          </a:graphicData>
        </a:graphic>
      </p:graphicFrame>
      <p:sp>
        <p:nvSpPr>
          <p:cNvPr id="5" name="TextBox 4"/>
          <p:cNvSpPr txBox="1"/>
          <p:nvPr/>
        </p:nvSpPr>
        <p:spPr>
          <a:xfrm>
            <a:off x="539552" y="1628800"/>
            <a:ext cx="8064896" cy="707886"/>
          </a:xfrm>
          <a:prstGeom prst="rect">
            <a:avLst/>
          </a:prstGeom>
          <a:noFill/>
        </p:spPr>
        <p:txBody>
          <a:bodyPr wrap="square" rtlCol="0">
            <a:spAutoFit/>
          </a:bodyPr>
          <a:lstStyle/>
          <a:p>
            <a:r>
              <a:rPr lang="en-GB" sz="2000" dirty="0" smtClean="0"/>
              <a:t>The phrases used can be difficult to understand. Explain what the poet means when he says:</a:t>
            </a:r>
            <a:endParaRPr lang="en-GB" sz="2000" dirty="0"/>
          </a:p>
        </p:txBody>
      </p:sp>
    </p:spTree>
    <p:extLst>
      <p:ext uri="{BB962C8B-B14F-4D97-AF65-F5344CB8AC3E}">
        <p14:creationId xmlns:p14="http://schemas.microsoft.com/office/powerpoint/2010/main" val="3644335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 Techniques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3370315"/>
              </p:ext>
            </p:extLst>
          </p:nvPr>
        </p:nvGraphicFramePr>
        <p:xfrm>
          <a:off x="457200" y="1600200"/>
          <a:ext cx="8229600" cy="4637115"/>
        </p:xfrm>
        <a:graphic>
          <a:graphicData uri="http://schemas.openxmlformats.org/drawingml/2006/table">
            <a:tbl>
              <a:tblPr firstRow="1" bandRow="1">
                <a:tableStyleId>{5C22544A-7EE6-4342-B048-85BDC9FD1C3A}</a:tableStyleId>
              </a:tblPr>
              <a:tblGrid>
                <a:gridCol w="2743200"/>
                <a:gridCol w="2743200"/>
                <a:gridCol w="2743200"/>
              </a:tblGrid>
              <a:tr h="531412">
                <a:tc>
                  <a:txBody>
                    <a:bodyPr/>
                    <a:lstStyle/>
                    <a:p>
                      <a:r>
                        <a:rPr lang="en-GB" dirty="0" smtClean="0"/>
                        <a:t>Language Technique</a:t>
                      </a:r>
                      <a:endParaRPr lang="en-GB" dirty="0"/>
                    </a:p>
                  </a:txBody>
                  <a:tcPr/>
                </a:tc>
                <a:tc>
                  <a:txBody>
                    <a:bodyPr/>
                    <a:lstStyle/>
                    <a:p>
                      <a:r>
                        <a:rPr lang="en-GB" dirty="0" smtClean="0"/>
                        <a:t>Example</a:t>
                      </a:r>
                      <a:endParaRPr lang="en-GB" dirty="0"/>
                    </a:p>
                  </a:txBody>
                  <a:tcPr/>
                </a:tc>
                <a:tc>
                  <a:txBody>
                    <a:bodyPr/>
                    <a:lstStyle/>
                    <a:p>
                      <a:r>
                        <a:rPr lang="en-GB" dirty="0" smtClean="0"/>
                        <a:t>Effect</a:t>
                      </a:r>
                      <a:endParaRPr lang="en-GB" dirty="0"/>
                    </a:p>
                  </a:txBody>
                  <a:tcPr/>
                </a:tc>
              </a:tr>
              <a:tr h="917231">
                <a:tc>
                  <a:txBody>
                    <a:bodyPr/>
                    <a:lstStyle/>
                    <a:p>
                      <a:r>
                        <a:rPr lang="en-GB" dirty="0" smtClean="0"/>
                        <a:t>Personification</a:t>
                      </a:r>
                      <a:endParaRPr lang="en-GB" dirty="0"/>
                    </a:p>
                  </a:txBody>
                  <a:tcPr/>
                </a:tc>
                <a:tc>
                  <a:txBody>
                    <a:bodyPr/>
                    <a:lstStyle/>
                    <a:p>
                      <a:r>
                        <a:rPr lang="en-GB" dirty="0" smtClean="0"/>
                        <a:t>The buzz saw snarled</a:t>
                      </a:r>
                      <a:endParaRPr lang="en-GB" dirty="0"/>
                    </a:p>
                  </a:txBody>
                  <a:tcPr/>
                </a:tc>
                <a:tc>
                  <a:txBody>
                    <a:bodyPr/>
                    <a:lstStyle/>
                    <a:p>
                      <a:r>
                        <a:rPr lang="en-GB" dirty="0" smtClean="0"/>
                        <a:t>Makes the machine seem like a savage beast</a:t>
                      </a:r>
                      <a:endParaRPr lang="en-GB" dirty="0"/>
                    </a:p>
                  </a:txBody>
                  <a:tcPr/>
                </a:tc>
              </a:tr>
              <a:tr h="531412">
                <a:tc>
                  <a:txBody>
                    <a:bodyPr/>
                    <a:lstStyle/>
                    <a:p>
                      <a:r>
                        <a:rPr lang="en-GB" dirty="0" smtClean="0"/>
                        <a:t>Onomatopoeia</a:t>
                      </a:r>
                      <a:endParaRPr lang="en-GB" dirty="0"/>
                    </a:p>
                  </a:txBody>
                  <a:tcPr/>
                </a:tc>
                <a:tc>
                  <a:txBody>
                    <a:bodyPr/>
                    <a:lstStyle/>
                    <a:p>
                      <a:endParaRPr lang="en-GB"/>
                    </a:p>
                  </a:txBody>
                  <a:tcPr/>
                </a:tc>
                <a:tc>
                  <a:txBody>
                    <a:bodyPr/>
                    <a:lstStyle/>
                    <a:p>
                      <a:endParaRPr lang="en-GB"/>
                    </a:p>
                  </a:txBody>
                  <a:tcPr/>
                </a:tc>
              </a:tr>
              <a:tr h="531412">
                <a:tc>
                  <a:txBody>
                    <a:bodyPr/>
                    <a:lstStyle/>
                    <a:p>
                      <a:r>
                        <a:rPr lang="en-GB" dirty="0" smtClean="0"/>
                        <a:t>Alliteration</a:t>
                      </a:r>
                      <a:endParaRPr lang="en-GB" dirty="0"/>
                    </a:p>
                  </a:txBody>
                  <a:tcPr/>
                </a:tc>
                <a:tc>
                  <a:txBody>
                    <a:bodyPr/>
                    <a:lstStyle/>
                    <a:p>
                      <a:endParaRPr lang="en-GB"/>
                    </a:p>
                  </a:txBody>
                  <a:tcPr/>
                </a:tc>
                <a:tc>
                  <a:txBody>
                    <a:bodyPr/>
                    <a:lstStyle/>
                    <a:p>
                      <a:endParaRPr lang="en-GB"/>
                    </a:p>
                  </a:txBody>
                  <a:tcPr/>
                </a:tc>
              </a:tr>
              <a:tr h="531412">
                <a:tc>
                  <a:txBody>
                    <a:bodyPr/>
                    <a:lstStyle/>
                    <a:p>
                      <a:r>
                        <a:rPr lang="en-GB" dirty="0" smtClean="0"/>
                        <a:t>Oxymoron</a:t>
                      </a:r>
                      <a:endParaRPr lang="en-GB" dirty="0"/>
                    </a:p>
                  </a:txBody>
                  <a:tcPr/>
                </a:tc>
                <a:tc>
                  <a:txBody>
                    <a:bodyPr/>
                    <a:lstStyle/>
                    <a:p>
                      <a:endParaRPr lang="en-GB"/>
                    </a:p>
                  </a:txBody>
                  <a:tcPr/>
                </a:tc>
                <a:tc>
                  <a:txBody>
                    <a:bodyPr/>
                    <a:lstStyle/>
                    <a:p>
                      <a:endParaRPr lang="en-GB"/>
                    </a:p>
                  </a:txBody>
                  <a:tcPr/>
                </a:tc>
              </a:tr>
              <a:tr h="531412">
                <a:tc>
                  <a:txBody>
                    <a:bodyPr/>
                    <a:lstStyle/>
                    <a:p>
                      <a:r>
                        <a:rPr lang="en-GB" dirty="0" smtClean="0"/>
                        <a:t>Direct speech</a:t>
                      </a:r>
                      <a:endParaRPr lang="en-GB" dirty="0"/>
                    </a:p>
                  </a:txBody>
                  <a:tcPr/>
                </a:tc>
                <a:tc>
                  <a:txBody>
                    <a:bodyPr/>
                    <a:lstStyle/>
                    <a:p>
                      <a:endParaRPr lang="en-GB"/>
                    </a:p>
                  </a:txBody>
                  <a:tcPr/>
                </a:tc>
                <a:tc>
                  <a:txBody>
                    <a:bodyPr/>
                    <a:lstStyle/>
                    <a:p>
                      <a:endParaRPr lang="en-GB"/>
                    </a:p>
                  </a:txBody>
                  <a:tcPr/>
                </a:tc>
              </a:tr>
              <a:tr h="531412">
                <a:tc>
                  <a:txBody>
                    <a:bodyPr/>
                    <a:lstStyle/>
                    <a:p>
                      <a:r>
                        <a:rPr lang="en-GB" dirty="0" smtClean="0"/>
                        <a:t>Repetition</a:t>
                      </a:r>
                      <a:endParaRPr lang="en-GB" dirty="0"/>
                    </a:p>
                  </a:txBody>
                  <a:tcPr/>
                </a:tc>
                <a:tc>
                  <a:txBody>
                    <a:bodyPr/>
                    <a:lstStyle/>
                    <a:p>
                      <a:endParaRPr lang="en-GB"/>
                    </a:p>
                  </a:txBody>
                  <a:tcPr/>
                </a:tc>
                <a:tc>
                  <a:txBody>
                    <a:bodyPr/>
                    <a:lstStyle/>
                    <a:p>
                      <a:endParaRPr lang="en-GB"/>
                    </a:p>
                  </a:txBody>
                  <a:tcPr/>
                </a:tc>
              </a:tr>
              <a:tr h="531412">
                <a:tc>
                  <a:txBody>
                    <a:bodyPr/>
                    <a:lstStyle/>
                    <a:p>
                      <a:r>
                        <a:rPr lang="en-GB" dirty="0" smtClean="0"/>
                        <a:t>Short sentence</a:t>
                      </a:r>
                      <a:endParaRPr lang="en-GB" dirty="0"/>
                    </a:p>
                  </a:txBody>
                  <a:tcPr/>
                </a:tc>
                <a:tc>
                  <a:txBody>
                    <a:bodyPr/>
                    <a:lstStyle/>
                    <a:p>
                      <a:endParaRPr lang="en-GB"/>
                    </a:p>
                  </a:txBody>
                  <a:tcPr/>
                </a:tc>
                <a:tc>
                  <a:txBody>
                    <a:bodyPr/>
                    <a:lstStyle/>
                    <a:p>
                      <a:endParaRPr lang="en-GB" dirty="0"/>
                    </a:p>
                  </a:txBody>
                  <a:tcPr/>
                </a:tc>
              </a:tr>
            </a:tbl>
          </a:graphicData>
        </a:graphic>
      </p:graphicFrame>
    </p:spTree>
    <p:extLst>
      <p:ext uri="{BB962C8B-B14F-4D97-AF65-F5344CB8AC3E}">
        <p14:creationId xmlns:p14="http://schemas.microsoft.com/office/powerpoint/2010/main" val="41840459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Practice</a:t>
            </a:r>
            <a:endParaRPr lang="en-GB" dirty="0"/>
          </a:p>
        </p:txBody>
      </p:sp>
      <p:sp>
        <p:nvSpPr>
          <p:cNvPr id="3" name="Content Placeholder 2"/>
          <p:cNvSpPr>
            <a:spLocks noGrp="1"/>
          </p:cNvSpPr>
          <p:nvPr>
            <p:ph idx="1"/>
          </p:nvPr>
        </p:nvSpPr>
        <p:spPr/>
        <p:txBody>
          <a:bodyPr/>
          <a:lstStyle/>
          <a:p>
            <a:r>
              <a:rPr lang="en-GB" dirty="0" smtClean="0"/>
              <a:t>How does the writer create a sense of horror in ‘Out, Out -’?</a:t>
            </a:r>
          </a:p>
          <a:p>
            <a:pPr lvl="1"/>
            <a:r>
              <a:rPr lang="en-GB" dirty="0" smtClean="0"/>
              <a:t>You should write about:</a:t>
            </a:r>
          </a:p>
          <a:p>
            <a:pPr lvl="2"/>
            <a:r>
              <a:rPr lang="en-GB" dirty="0" smtClean="0"/>
              <a:t>The way the chainsaw is presented</a:t>
            </a:r>
          </a:p>
          <a:p>
            <a:pPr lvl="2"/>
            <a:r>
              <a:rPr lang="en-GB" dirty="0" smtClean="0"/>
              <a:t>The way the seriousness of the situation is gradually revealed</a:t>
            </a:r>
          </a:p>
          <a:p>
            <a:pPr lvl="2"/>
            <a:r>
              <a:rPr lang="en-GB" dirty="0" smtClean="0"/>
              <a:t>The writer’s use of words, phrases and techniques.</a:t>
            </a:r>
          </a:p>
          <a:p>
            <a:pPr lvl="1"/>
            <a:r>
              <a:rPr lang="en-GB" dirty="0" smtClean="0"/>
              <a:t>You should refer closely to the text to support your answer. You may include </a:t>
            </a:r>
            <a:r>
              <a:rPr lang="en-GB" b="1" dirty="0" smtClean="0"/>
              <a:t>brief</a:t>
            </a:r>
            <a:r>
              <a:rPr lang="en-GB" dirty="0" smtClean="0"/>
              <a:t> quotations.</a:t>
            </a:r>
          </a:p>
        </p:txBody>
      </p:sp>
    </p:spTree>
    <p:extLst>
      <p:ext uri="{BB962C8B-B14F-4D97-AF65-F5344CB8AC3E}">
        <p14:creationId xmlns:p14="http://schemas.microsoft.com/office/powerpoint/2010/main" val="3827357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Phonology</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 </a:t>
            </a:r>
            <a:r>
              <a:rPr lang="en-GB" dirty="0"/>
              <a:t>fricative sounds that open the poem create a flurry of activity with sinister undertones.  The </a:t>
            </a:r>
            <a:r>
              <a:rPr lang="en-GB" i="1" dirty="0"/>
              <a:t>‘buzz saw snarled’ </a:t>
            </a:r>
            <a:r>
              <a:rPr lang="en-GB" dirty="0"/>
              <a:t>as if a vicious animal hunting its prey.  In this case the boy is the prey and the outcome horrific and unexpected. The innocent sound of a boy at work with the saw becomes an undertone of violence and danger</a:t>
            </a:r>
            <a:r>
              <a:rPr lang="en-GB" dirty="0" smtClean="0"/>
              <a:t>.</a:t>
            </a:r>
          </a:p>
          <a:p>
            <a:pPr marL="0" indent="0">
              <a:buNone/>
            </a:pPr>
            <a:r>
              <a:rPr lang="en-GB" dirty="0"/>
              <a:t> </a:t>
            </a:r>
          </a:p>
          <a:p>
            <a:r>
              <a:rPr lang="en-GB" dirty="0"/>
              <a:t>In the third line the sibilant smell of the dust evokes positive images of the day and the activity, it changes the harsher fricative of the opening and lulls us into a false sense of security making the child’s death at the end more of a shock and the reaction all the more callous.</a:t>
            </a:r>
          </a:p>
          <a:p>
            <a:endParaRPr lang="en-GB" dirty="0"/>
          </a:p>
          <a:p>
            <a:r>
              <a:rPr lang="en-GB" dirty="0"/>
              <a:t>There is no consistent rhyme scheme perhaps echoing the lack of enjoyment of the task the boy has that he is so easily distracted by the thought of supper.  The activity is physical and dangerous and the lack of rhythmic cohesion is testament to this.</a:t>
            </a:r>
          </a:p>
          <a:p>
            <a:endParaRPr lang="en-GB" dirty="0"/>
          </a:p>
        </p:txBody>
      </p:sp>
    </p:spTree>
    <p:extLst>
      <p:ext uri="{BB962C8B-B14F-4D97-AF65-F5344CB8AC3E}">
        <p14:creationId xmlns:p14="http://schemas.microsoft.com/office/powerpoint/2010/main" val="1740491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Graphology</a:t>
            </a:r>
            <a:endParaRPr lang="en-GB" dirty="0"/>
          </a:p>
        </p:txBody>
      </p:sp>
      <p:sp>
        <p:nvSpPr>
          <p:cNvPr id="3" name="Content Placeholder 2"/>
          <p:cNvSpPr>
            <a:spLocks noGrp="1"/>
          </p:cNvSpPr>
          <p:nvPr>
            <p:ph idx="1"/>
          </p:nvPr>
        </p:nvSpPr>
        <p:spPr/>
        <p:txBody>
          <a:bodyPr/>
          <a:lstStyle/>
          <a:p>
            <a:r>
              <a:rPr lang="en-GB" dirty="0" smtClean="0"/>
              <a:t>Written </a:t>
            </a:r>
            <a:r>
              <a:rPr lang="en-GB" dirty="0"/>
              <a:t>as one verse with lines of slightly differing length.  Like the rhyme this lack of cohesion and regularity could reflect his boredom with the task and the uneasy progress of the story.</a:t>
            </a:r>
          </a:p>
          <a:p>
            <a:endParaRPr lang="en-GB" dirty="0"/>
          </a:p>
        </p:txBody>
      </p:sp>
    </p:spTree>
    <p:extLst>
      <p:ext uri="{BB962C8B-B14F-4D97-AF65-F5344CB8AC3E}">
        <p14:creationId xmlns:p14="http://schemas.microsoft.com/office/powerpoint/2010/main" val="34909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Grammar</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Relatively </a:t>
            </a:r>
            <a:r>
              <a:rPr lang="en-GB" dirty="0"/>
              <a:t>clear sentences.  This poem is a narrative one and until the bottom when the punctuation alters the flow, it is fairly smooth.  Initially we see a series of compound clauses separated by a comma as the descriptive information is added.  This also alters the tone slightly as the scent is described as sweet.</a:t>
            </a:r>
          </a:p>
          <a:p>
            <a:endParaRPr lang="en-GB" dirty="0" smtClean="0"/>
          </a:p>
          <a:p>
            <a:r>
              <a:rPr lang="en-GB" dirty="0" smtClean="0"/>
              <a:t>In line 7 Frost repeats ‘snarled and rattled’ the second in parenthetic clauses thus building up the sense of unease and menace.  The colon in the sentence following again introduces a sense of expectation, ‘day was all but done’ but the colon tells us that something is to come.  </a:t>
            </a:r>
          </a:p>
          <a:p>
            <a:endParaRPr lang="en-GB" dirty="0"/>
          </a:p>
          <a:p>
            <a:r>
              <a:rPr lang="en-GB" dirty="0"/>
              <a:t>Frost introduces a narrative voice here using commas to indicate speech: ‘call it a day, I wish they might have said’, this again indicates the danger looming, a regretful incident something he wishes hadn’t happened</a:t>
            </a:r>
            <a:r>
              <a:rPr lang="en-GB" dirty="0" smtClean="0"/>
              <a:t>.</a:t>
            </a:r>
            <a:endParaRPr lang="en-GB" dirty="0"/>
          </a:p>
        </p:txBody>
      </p:sp>
    </p:spTree>
    <p:extLst>
      <p:ext uri="{BB962C8B-B14F-4D97-AF65-F5344CB8AC3E}">
        <p14:creationId xmlns:p14="http://schemas.microsoft.com/office/powerpoint/2010/main" val="3758549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Grammar</a:t>
            </a:r>
            <a:endParaRPr lang="en-GB" dirty="0"/>
          </a:p>
        </p:txBody>
      </p:sp>
      <p:sp>
        <p:nvSpPr>
          <p:cNvPr id="3" name="Content Placeholder 2"/>
          <p:cNvSpPr>
            <a:spLocks noGrp="1"/>
          </p:cNvSpPr>
          <p:nvPr>
            <p:ph idx="1"/>
          </p:nvPr>
        </p:nvSpPr>
        <p:spPr>
          <a:xfrm>
            <a:off x="457200" y="1600200"/>
            <a:ext cx="8229600" cy="4709120"/>
          </a:xfrm>
        </p:spPr>
        <p:txBody>
          <a:bodyPr>
            <a:noAutofit/>
          </a:bodyPr>
          <a:lstStyle/>
          <a:p>
            <a:r>
              <a:rPr lang="en-GB" sz="1700" dirty="0"/>
              <a:t>The moment of the accident is highlighted by the use of the hyphen.  Initially it is not obvious what has happened, the reader thinks the saw has jumped forward especially when coupled with the boy’s reaction.  The short sentence two lines down with the exclamation ‘But the hand!’ now indicates perhaps this accident is more serious.  </a:t>
            </a:r>
          </a:p>
          <a:p>
            <a:endParaRPr lang="en-GB" sz="1700" dirty="0"/>
          </a:p>
          <a:p>
            <a:r>
              <a:rPr lang="en-GB" sz="1700" dirty="0"/>
              <a:t>The sentence structure now begins to get more fragmented as the boy’s accident becomes more serious and the consequences more dire.  The two hyphens separating his knowledge from the clarification of his age, he is a boy, nearly a man, but still a child at heart.  The sentences get shorter incorporating the boy’s panicked plea to his sister.  The finality of the single word sentence ‘</a:t>
            </a:r>
            <a:r>
              <a:rPr lang="en-GB" sz="1700" dirty="0" err="1"/>
              <a:t>So.</a:t>
            </a:r>
            <a:r>
              <a:rPr lang="en-GB" sz="1700" dirty="0"/>
              <a:t>’ Makes it clear what will happen, a seemingly innocent accident becomes more serious as his life’s blood spills, he loses his hand and then his life.  </a:t>
            </a:r>
          </a:p>
          <a:p>
            <a:endParaRPr lang="en-GB" sz="1700" dirty="0"/>
          </a:p>
          <a:p>
            <a:pPr marL="365760" lvl="1" indent="0">
              <a:buNone/>
            </a:pPr>
            <a:r>
              <a:rPr lang="en-GB" sz="1700" dirty="0" smtClean="0"/>
              <a:t>	‘</a:t>
            </a:r>
            <a:r>
              <a:rPr lang="en-GB" sz="1700" dirty="0"/>
              <a:t>Little – less – nothing! – and that ended it.’</a:t>
            </a:r>
          </a:p>
          <a:p>
            <a:pPr marL="0" indent="0">
              <a:buNone/>
            </a:pPr>
            <a:r>
              <a:rPr lang="en-GB" sz="1700" dirty="0"/>
              <a:t> </a:t>
            </a:r>
          </a:p>
          <a:p>
            <a:r>
              <a:rPr lang="en-GB" sz="1700" dirty="0"/>
              <a:t>The hyphens create the speed of his death and then the shock of it.  The resigned added clause prosaic and accepting</a:t>
            </a:r>
            <a:r>
              <a:rPr lang="en-GB" sz="1700" dirty="0" smtClean="0"/>
              <a:t>.</a:t>
            </a:r>
            <a:endParaRPr lang="en-GB" sz="1700" dirty="0"/>
          </a:p>
        </p:txBody>
      </p:sp>
    </p:spTree>
    <p:extLst>
      <p:ext uri="{BB962C8B-B14F-4D97-AF65-F5344CB8AC3E}">
        <p14:creationId xmlns:p14="http://schemas.microsoft.com/office/powerpoint/2010/main" val="946651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p:cTn id="1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p:cTn id="2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Lexis</a:t>
            </a:r>
          </a:p>
        </p:txBody>
      </p:sp>
      <p:sp>
        <p:nvSpPr>
          <p:cNvPr id="3" name="Content Placeholder 2"/>
          <p:cNvSpPr>
            <a:spLocks noGrp="1"/>
          </p:cNvSpPr>
          <p:nvPr>
            <p:ph idx="1"/>
          </p:nvPr>
        </p:nvSpPr>
        <p:spPr/>
        <p:txBody>
          <a:bodyPr>
            <a:normAutofit lnSpcReduction="10000"/>
          </a:bodyPr>
          <a:lstStyle/>
          <a:p>
            <a:r>
              <a:rPr lang="en-GB" dirty="0" smtClean="0"/>
              <a:t>Very </a:t>
            </a:r>
            <a:r>
              <a:rPr lang="en-GB" dirty="0"/>
              <a:t>evocative lexical choices intending on creating activity and sound early on in the poem: ‘snarled’, ‘rattled’, ‘dropped’, also hint at the accident that comes later on</a:t>
            </a:r>
            <a:r>
              <a:rPr lang="en-GB" dirty="0" smtClean="0"/>
              <a:t>.</a:t>
            </a:r>
          </a:p>
          <a:p>
            <a:pPr marL="0" indent="0">
              <a:buNone/>
            </a:pPr>
            <a:endParaRPr lang="en-GB" dirty="0"/>
          </a:p>
          <a:p>
            <a:r>
              <a:rPr lang="en-GB" dirty="0"/>
              <a:t>Prosaic language indicating the regularity of the task and that it is a common one not unusual.  Reference to ‘supper’, colloquial saying ‘call it a day’, ‘doing a man’s work’.</a:t>
            </a:r>
          </a:p>
          <a:p>
            <a:endParaRPr lang="en-GB" dirty="0"/>
          </a:p>
          <a:p>
            <a:r>
              <a:rPr lang="en-GB" dirty="0"/>
              <a:t>Boy is not given a name, called ‘boy’ throughout, distances him, the reaction to his death is prosaic a they ‘turned to their affairs’ the fact we do not know his name supports this need to continue with the daily events of our lives.</a:t>
            </a:r>
          </a:p>
          <a:p>
            <a:endParaRPr lang="en-GB" dirty="0"/>
          </a:p>
        </p:txBody>
      </p:sp>
    </p:spTree>
    <p:extLst>
      <p:ext uri="{BB962C8B-B14F-4D97-AF65-F5344CB8AC3E}">
        <p14:creationId xmlns:p14="http://schemas.microsoft.com/office/powerpoint/2010/main" val="4024961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Discourse</a:t>
            </a:r>
          </a:p>
        </p:txBody>
      </p:sp>
      <p:sp>
        <p:nvSpPr>
          <p:cNvPr id="3" name="Content Placeholder 2"/>
          <p:cNvSpPr>
            <a:spLocks noGrp="1"/>
          </p:cNvSpPr>
          <p:nvPr>
            <p:ph idx="1"/>
          </p:nvPr>
        </p:nvSpPr>
        <p:spPr/>
        <p:txBody>
          <a:bodyPr/>
          <a:lstStyle/>
          <a:p>
            <a:r>
              <a:rPr lang="en-GB" dirty="0" smtClean="0"/>
              <a:t>A </a:t>
            </a:r>
            <a:r>
              <a:rPr lang="en-GB" dirty="0"/>
              <a:t>narrative poem written in past tense.  Builds up events slowly focusing on the description of the activity itself.  Then turns to the accident itself which happens very quickly and is shrouded in vagueness concentrating more on his response than the actual accident.  Finally it describes the medical procedure that leads to his death.  This focuses much more on the events and far less on the responses.</a:t>
            </a:r>
          </a:p>
          <a:p>
            <a:endParaRPr lang="en-GB" dirty="0"/>
          </a:p>
        </p:txBody>
      </p:sp>
    </p:spTree>
    <p:extLst>
      <p:ext uri="{BB962C8B-B14F-4D97-AF65-F5344CB8AC3E}">
        <p14:creationId xmlns:p14="http://schemas.microsoft.com/office/powerpoint/2010/main" val="2935301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Semantics and </a:t>
            </a:r>
            <a:r>
              <a:rPr lang="en-GB" dirty="0" smtClean="0"/>
              <a:t>Pragmatics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Frost </a:t>
            </a:r>
            <a:r>
              <a:rPr lang="en-GB" dirty="0"/>
              <a:t>personifies the saw at the very beginning of the poem describing it ‘snarled and rattled’.  This vicious image is repeated twice more later on and initiates an image of dread and foreboding.  The opening of the poem is a flurry of normal everyday activity in the yard and other than the description of the saw there is no indication that anything untoward is happening.</a:t>
            </a:r>
          </a:p>
          <a:p>
            <a:endParaRPr lang="en-GB" dirty="0"/>
          </a:p>
          <a:p>
            <a:r>
              <a:rPr lang="en-GB" dirty="0"/>
              <a:t>The activity is placed within the backdrop of the mountains ‘under the sunset’ this image of ending coupled with again potential danger though beautiful again hints at the events to come.  At the same time the beautiful setting throws the reader off therefore making the accident more of a shock when it comes.  The sunset has particular connotations in light of what is to happen to the boy.  Despite being in his youth he has reached the sunset of his own life.</a:t>
            </a:r>
          </a:p>
          <a:p>
            <a:endParaRPr lang="en-GB" dirty="0"/>
          </a:p>
          <a:p>
            <a:r>
              <a:rPr lang="en-GB" dirty="0"/>
              <a:t>Coupled with the description of the setting is the description of the saw again it ‘snarled and rattled’.  Here it is repeated twice building up the sense of menace.  It is a predator ready to jump.  </a:t>
            </a:r>
          </a:p>
        </p:txBody>
      </p:sp>
    </p:spTree>
    <p:extLst>
      <p:ext uri="{BB962C8B-B14F-4D97-AF65-F5344CB8AC3E}">
        <p14:creationId xmlns:p14="http://schemas.microsoft.com/office/powerpoint/2010/main" val="3385996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Semantics and Pragmatics</a:t>
            </a:r>
          </a:p>
        </p:txBody>
      </p:sp>
      <p:sp>
        <p:nvSpPr>
          <p:cNvPr id="3" name="Content Placeholder 2"/>
          <p:cNvSpPr>
            <a:spLocks noGrp="1"/>
          </p:cNvSpPr>
          <p:nvPr>
            <p:ph idx="1"/>
          </p:nvPr>
        </p:nvSpPr>
        <p:spPr/>
        <p:txBody>
          <a:bodyPr>
            <a:normAutofit lnSpcReduction="10000"/>
          </a:bodyPr>
          <a:lstStyle/>
          <a:p>
            <a:r>
              <a:rPr lang="en-GB" dirty="0"/>
              <a:t>Frost makes a loaded statement ‘and nothing happened’ it is the lack of activity that implies in a moment there may be some.  Considering this in conjunction with his other work in this collection however a reader could surmise that it is this lack of action that Frost is exploring.  He commonly sets his poems at the end of activities and reflects back upon them.</a:t>
            </a:r>
          </a:p>
          <a:p>
            <a:endParaRPr lang="en-GB" dirty="0"/>
          </a:p>
          <a:p>
            <a:r>
              <a:rPr lang="en-GB" dirty="0"/>
              <a:t>He ruminates that the boy could have been let off early so saving his life, the extra half hour making the moment of ‘supper’ less exciting and so not distracting him.  By employing the sister to be the one who speaks to he boy there is an extra dimension to the emotive nature of the accident.  </a:t>
            </a:r>
          </a:p>
          <a:p>
            <a:pPr marL="0" indent="0">
              <a:buNone/>
            </a:pPr>
            <a:endParaRPr lang="en-GB" dirty="0"/>
          </a:p>
        </p:txBody>
      </p:sp>
    </p:spTree>
    <p:extLst>
      <p:ext uri="{BB962C8B-B14F-4D97-AF65-F5344CB8AC3E}">
        <p14:creationId xmlns:p14="http://schemas.microsoft.com/office/powerpoint/2010/main" val="4278104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TotalTime>
  <Words>1525</Words>
  <Application>Microsoft Office PowerPoint</Application>
  <PresentationFormat>On-screen Show (4:3)</PresentationFormat>
  <Paragraphs>102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Thatch</vt:lpstr>
      <vt:lpstr>Out, Out -</vt:lpstr>
      <vt:lpstr>Phonology</vt:lpstr>
      <vt:lpstr>Graphology</vt:lpstr>
      <vt:lpstr>Grammar</vt:lpstr>
      <vt:lpstr>Grammar</vt:lpstr>
      <vt:lpstr>Lexis</vt:lpstr>
      <vt:lpstr>Discourse</vt:lpstr>
      <vt:lpstr>Semantics and Pragmatics</vt:lpstr>
      <vt:lpstr>Semantics and Pragmatics</vt:lpstr>
      <vt:lpstr>Semantics and Pragmatics</vt:lpstr>
      <vt:lpstr>Semantics and Pragmatics</vt:lpstr>
      <vt:lpstr>The Title</vt:lpstr>
      <vt:lpstr>Language</vt:lpstr>
      <vt:lpstr>Language Techniques</vt:lpstr>
      <vt:lpstr>Assessment Practice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 Out -</dc:title>
  <dc:creator>stmaugerH01</dc:creator>
  <cp:lastModifiedBy>stmaugerH01</cp:lastModifiedBy>
  <cp:revision>3</cp:revision>
  <dcterms:created xsi:type="dcterms:W3CDTF">2013-11-26T08:59:56Z</dcterms:created>
  <dcterms:modified xsi:type="dcterms:W3CDTF">2013-11-26T09:26:32Z</dcterms:modified>
</cp:coreProperties>
</file>