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63" r:id="rId2"/>
    <p:sldId id="274" r:id="rId3"/>
    <p:sldId id="276" r:id="rId4"/>
    <p:sldId id="273" r:id="rId5"/>
    <p:sldId id="262" r:id="rId6"/>
    <p:sldId id="283" r:id="rId7"/>
    <p:sldId id="280" r:id="rId8"/>
    <p:sldId id="284" r:id="rId9"/>
    <p:sldId id="282" r:id="rId10"/>
    <p:sldId id="28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7">
          <p15:clr>
            <a:srgbClr val="A4A3A4"/>
          </p15:clr>
        </p15:guide>
        <p15:guide id="2" pos="28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73AF"/>
    <a:srgbClr val="783C2D"/>
    <a:srgbClr val="DC7D28"/>
    <a:srgbClr val="6464A0"/>
    <a:srgbClr val="325F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70" d="100"/>
          <a:sy n="70" d="100"/>
        </p:scale>
        <p:origin x="1386" y="72"/>
      </p:cViewPr>
      <p:guideLst>
        <p:guide orient="horz" pos="2157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A457E0-B7E6-E24E-BA12-0ABEC3185120}" type="datetimeFigureOut">
              <a:rPr lang="en-US" smtClean="0"/>
              <a:t>2/17/2016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88A59E-FE67-3043-A00A-EF9E0FCBDE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8722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8A8347-8DF1-B348-8F41-6E1345D82D34}" type="datetimeFigureOut">
              <a:rPr lang="en-US" smtClean="0"/>
              <a:t>2/17/2016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A5C70C-4F3D-A24C-BE6B-90E4410CB3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8459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5C70C-4F3D-A24C-BE6B-90E4410CB34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084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4153" y="6246646"/>
            <a:ext cx="8796168" cy="165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892053"/>
            <a:ext cx="8796168" cy="165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1303334"/>
            <a:ext cx="4114551" cy="968675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3800"/>
              </a:lnSpc>
              <a:defRPr sz="3600" baseline="0">
                <a:solidFill>
                  <a:schemeClr val="tx2"/>
                </a:solidFill>
                <a:latin typeface="AQA Chevin Pro Light"/>
              </a:defRPr>
            </a:lvl1pPr>
          </a:lstStyle>
          <a:p>
            <a:r>
              <a:rPr lang="en-US" dirty="0" smtClean="0"/>
              <a:t>Presentation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0000" y="2611489"/>
            <a:ext cx="4114551" cy="37831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600"/>
              </a:lnSpc>
              <a:buNone/>
              <a:defRPr sz="2400" b="0" i="0">
                <a:solidFill>
                  <a:schemeClr val="tx2"/>
                </a:solidFill>
                <a:latin typeface="AQA Chevin Pro Light"/>
                <a:cs typeface="AQA Chevin Pro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Presented by</a:t>
            </a:r>
            <a:br>
              <a:rPr lang="en-US" dirty="0" smtClean="0"/>
            </a:br>
            <a:endParaRPr lang="en-US" dirty="0" smtClean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1191693"/>
            <a:ext cx="4645025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0" y="2433050"/>
            <a:ext cx="4645025" cy="0"/>
          </a:xfrm>
          <a:prstGeom prst="line">
            <a:avLst/>
          </a:prstGeom>
          <a:ln w="3810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0" y="6339600"/>
            <a:ext cx="8585200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>
            <a:off x="7825042" y="6455753"/>
            <a:ext cx="971126" cy="4022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539750" y="3058062"/>
            <a:ext cx="4114801" cy="338138"/>
          </a:xfrm>
        </p:spPr>
        <p:txBody>
          <a:bodyPr rIns="0"/>
          <a:lstStyle>
            <a:lvl1pPr marL="0" indent="0">
              <a:lnSpc>
                <a:spcPts val="2600"/>
              </a:lnSpc>
              <a:buFontTx/>
              <a:buNone/>
              <a:defRPr sz="2400" b="0" i="0">
                <a:solidFill>
                  <a:schemeClr val="tx2"/>
                </a:solidFill>
                <a:latin typeface="AQA Chevin Pro Light"/>
                <a:cs typeface="AQA Chevin Pro Light"/>
              </a:defRPr>
            </a:lvl1pPr>
          </a:lstStyle>
          <a:p>
            <a:pPr lvl="0"/>
            <a:r>
              <a:rPr lang="en-US" dirty="0" smtClean="0"/>
              <a:t>Date &lt;</a:t>
            </a:r>
            <a:r>
              <a:rPr lang="en-US" dirty="0" err="1" smtClean="0"/>
              <a:t>dd</a:t>
            </a:r>
            <a:r>
              <a:rPr lang="en-US" dirty="0" smtClean="0"/>
              <a:t>/mm/</a:t>
            </a:r>
            <a:r>
              <a:rPr lang="en-US" dirty="0" err="1" smtClean="0"/>
              <a:t>yyyy</a:t>
            </a:r>
            <a:r>
              <a:rPr lang="en-US" dirty="0" smtClean="0"/>
              <a:t>&gt;</a:t>
            </a:r>
            <a:endParaRPr lang="en-US" dirty="0"/>
          </a:p>
        </p:txBody>
      </p:sp>
      <p:pic>
        <p:nvPicPr>
          <p:cNvPr id="7" name="Picture 6" descr="AQA_New_logo_no_strapline_RGB_1.5cm_dee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278675"/>
            <a:ext cx="1618488" cy="557784"/>
          </a:xfrm>
          <a:prstGeom prst="rect">
            <a:avLst/>
          </a:prstGeom>
        </p:spPr>
      </p:pic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ts val="1000"/>
              </a:lnSpc>
              <a:defRPr sz="800" b="0" i="0">
                <a:solidFill>
                  <a:schemeClr val="tx1"/>
                </a:solidFill>
                <a:latin typeface="+mn-lt"/>
                <a:cs typeface="AQA Chevin Pro Light"/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207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8944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Turquois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778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Pin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877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Gre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7853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Violet">
    <p:bg>
      <p:bgPr>
        <a:solidFill>
          <a:srgbClr val="6464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6464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777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Teal">
    <p:bg>
      <p:bgPr>
        <a:solidFill>
          <a:srgbClr val="325F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325F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5063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Yellow">
    <p:bg>
      <p:bgPr>
        <a:solidFill>
          <a:srgbClr val="DC7D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DC7D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4016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Brick">
    <p:bg>
      <p:bgPr>
        <a:solidFill>
          <a:srgbClr val="783C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783C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165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ts val="1000"/>
              </a:lnSpc>
              <a:defRPr sz="800" b="0" i="0">
                <a:solidFill>
                  <a:schemeClr val="tx1"/>
                </a:solidFill>
                <a:latin typeface="+mn-lt"/>
                <a:cs typeface="AQA Chevin Pro Light"/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876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3803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462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540000" y="1731600"/>
            <a:ext cx="8046000" cy="4406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946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 smtClean="0"/>
              <a:t>Insert video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/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467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 and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0000" y="1727271"/>
            <a:ext cx="4546350" cy="4406400"/>
          </a:xfrm>
        </p:spPr>
        <p:txBody>
          <a:bodyPr r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394324" y="1727199"/>
            <a:ext cx="3190875" cy="4406400"/>
          </a:xfrm>
        </p:spPr>
        <p:txBody>
          <a:bodyPr rIns="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image or graphic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/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452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899455"/>
            <a:ext cx="8768155" cy="2211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/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1666873"/>
            <a:ext cx="4028825" cy="494942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3800"/>
              </a:lnSpc>
              <a:defRPr sz="36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1191600"/>
            <a:ext cx="4645025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0" y="2309805"/>
            <a:ext cx="4645025" cy="0"/>
          </a:xfrm>
          <a:prstGeom prst="line">
            <a:avLst/>
          </a:prstGeom>
          <a:ln w="3810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 userDrawn="1"/>
        </p:nvSpPr>
        <p:spPr>
          <a:xfrm>
            <a:off x="7780867" y="6458400"/>
            <a:ext cx="829733" cy="365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 descr="AQA_New_logo_no_strapline_RGB_1.5cm_dee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278675"/>
            <a:ext cx="1618488" cy="55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41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 Dark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1481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0000" y="441132"/>
            <a:ext cx="8045200" cy="431181"/>
          </a:xfrm>
          <a:prstGeom prst="rect">
            <a:avLst/>
          </a:prstGeom>
        </p:spPr>
        <p:txBody>
          <a:bodyPr vert="horz" lIns="0" tIns="0" rIns="91440" bIns="0" rtlCol="0" anchor="t" anchorCtr="0">
            <a:noAutofit/>
          </a:bodyPr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00" y="1731713"/>
            <a:ext cx="8045200" cy="4406804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ts val="1000"/>
              </a:lnSpc>
              <a:defRPr sz="800" b="0" i="0">
                <a:solidFill>
                  <a:schemeClr val="tx1"/>
                </a:solidFill>
                <a:latin typeface="+mn-lt"/>
                <a:cs typeface="AQA Chevin Pro Light"/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62025"/>
            <a:ext cx="8585200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6340475"/>
            <a:ext cx="8585200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000" y="6621960"/>
            <a:ext cx="1339600" cy="12324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ts val="1000"/>
              </a:lnSpc>
              <a:defRPr sz="800" b="0" i="0">
                <a:solidFill>
                  <a:schemeClr val="tx1"/>
                </a:solidFill>
                <a:latin typeface="+mn-lt"/>
                <a:cs typeface="AQA Chevin Pro Light"/>
              </a:defRPr>
            </a:lvl1pPr>
          </a:lstStyle>
          <a:p>
            <a:endParaRPr lang="en-US" dirty="0"/>
          </a:p>
        </p:txBody>
      </p:sp>
      <p:pic>
        <p:nvPicPr>
          <p:cNvPr id="8" name="Picture 7" descr="AQA_New_logo_20mm_no_strapline_RGB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0000" y="6415200"/>
            <a:ext cx="143643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80DAB091-367A-9141-A74C-3AA754BCBACD}" type="slidenum">
              <a:rPr lang="en-US" sz="800" smtClean="0"/>
              <a:t>‹#›</a:t>
            </a:fld>
            <a:r>
              <a:rPr lang="en-US" sz="800" dirty="0" smtClean="0"/>
              <a:t> of x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04071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77" r:id="rId3"/>
    <p:sldLayoutId id="2147483680" r:id="rId4"/>
    <p:sldLayoutId id="2147483667" r:id="rId5"/>
    <p:sldLayoutId id="2147483662" r:id="rId6"/>
    <p:sldLayoutId id="2147483664" r:id="rId7"/>
    <p:sldLayoutId id="2147483665" r:id="rId8"/>
    <p:sldLayoutId id="2147483678" r:id="rId9"/>
    <p:sldLayoutId id="2147483669" r:id="rId10"/>
    <p:sldLayoutId id="2147483670" r:id="rId11"/>
    <p:sldLayoutId id="2147483671" r:id="rId12"/>
    <p:sldLayoutId id="2147483672" r:id="rId13"/>
    <p:sldLayoutId id="2147483674" r:id="rId14"/>
    <p:sldLayoutId id="2147483673" r:id="rId15"/>
    <p:sldLayoutId id="2147483675" r:id="rId16"/>
    <p:sldLayoutId id="2147483676" r:id="rId17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ts val="2800"/>
        </a:lnSpc>
        <a:spcBef>
          <a:spcPct val="0"/>
        </a:spcBef>
        <a:buNone/>
        <a:defRPr sz="2600" b="0" i="0" kern="1200">
          <a:solidFill>
            <a:schemeClr val="tx2"/>
          </a:solidFill>
          <a:latin typeface="AQA Chevin Pro Light"/>
          <a:ea typeface="+mj-ea"/>
          <a:cs typeface="AQA Chevin Pro Light"/>
        </a:defRPr>
      </a:lvl1pPr>
    </p:titleStyle>
    <p:bodyStyle>
      <a:lvl1pPr marL="342900" indent="-34290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indent="0" algn="l" defTabSz="457200" rtl="0" eaLnBrk="1" latinLnBrk="0" hangingPunct="1">
        <a:spcBef>
          <a:spcPct val="20000"/>
        </a:spcBef>
        <a:buFont typeface="Arial"/>
        <a:buNone/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0" y="1303334"/>
            <a:ext cx="7181600" cy="968675"/>
          </a:xfrm>
        </p:spPr>
        <p:txBody>
          <a:bodyPr/>
          <a:lstStyle/>
          <a:p>
            <a:r>
              <a:rPr lang="en-US" dirty="0" smtClean="0"/>
              <a:t>Plotting two variable equations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999" y="2611489"/>
            <a:ext cx="7181601" cy="378312"/>
          </a:xfrm>
        </p:spPr>
        <p:txBody>
          <a:bodyPr/>
          <a:lstStyle/>
          <a:p>
            <a:r>
              <a:rPr lang="en-US" dirty="0"/>
              <a:t>Mathematics for </a:t>
            </a:r>
            <a:r>
              <a:rPr lang="en-US" dirty="0" smtClean="0"/>
              <a:t>A-level </a:t>
            </a:r>
            <a:r>
              <a:rPr lang="en-US" dirty="0"/>
              <a:t>Science</a:t>
            </a:r>
            <a:br>
              <a:rPr lang="en-US" dirty="0"/>
            </a:b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976438" y="6617829"/>
            <a:ext cx="2678400" cy="241200"/>
          </a:xfrm>
        </p:spPr>
        <p:txBody>
          <a:bodyPr/>
          <a:lstStyle/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34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 paper example: GCSE Mathematics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325" y="1062988"/>
            <a:ext cx="4542927" cy="522108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2918691" y="2854036"/>
            <a:ext cx="3158836" cy="316807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214258" y="1607132"/>
            <a:ext cx="3209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-5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77187" y="1602519"/>
            <a:ext cx="3209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-1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84978" y="1602518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426259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plotting important?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976438" y="6617829"/>
            <a:ext cx="2678400" cy="241200"/>
          </a:xfrm>
        </p:spPr>
        <p:txBody>
          <a:bodyPr/>
          <a:lstStyle/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0000" y="1124857"/>
            <a:ext cx="8253238" cy="501366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Plotting equations gives us a sense of what a relationship looks like.  We can then easily see properties of the equation as well as compare it to other equations.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GB" baseline="30000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2965143"/>
            <a:ext cx="3244235" cy="2329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324" y="2965143"/>
            <a:ext cx="3874969" cy="2154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68498" y="3568823"/>
            <a:ext cx="132277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: y = </a:t>
            </a:r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+ </a:t>
            </a:r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GB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44096" y="3747820"/>
            <a:ext cx="183619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 : y = x</a:t>
            </a:r>
            <a:r>
              <a:rPr lang="en-GB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– </a:t>
            </a:r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GB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16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Plotting equations – A table of values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976438" y="6617829"/>
            <a:ext cx="2678400" cy="241200"/>
          </a:xfrm>
        </p:spPr>
        <p:txBody>
          <a:bodyPr/>
          <a:lstStyle/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540000" y="1259417"/>
                <a:ext cx="8045200" cy="48791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 smtClean="0"/>
                  <a:t>To draw a representation of an equation, we first need coordinates to plot.  We can achieve this by creating a table of values.  These are just the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GB" dirty="0" smtClean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GB" dirty="0" smtClean="0"/>
                  <a:t> values that are true for the given line. 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 smtClean="0"/>
                  <a:t>To create a table of values, choose a set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GB" dirty="0" smtClean="0"/>
                  <a:t> values, and substitute them into the equation and evaluate to get the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GB" dirty="0" smtClean="0"/>
                  <a:t> values.</a:t>
                </a:r>
                <a:endParaRPr lang="en-GB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0000" y="1259417"/>
                <a:ext cx="8045200" cy="4879100"/>
              </a:xfrm>
              <a:blipFill rotWithShape="1">
                <a:blip r:embed="rId2"/>
                <a:stretch>
                  <a:fillRect l="-1820" t="-2000" r="-9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9678129"/>
              </p:ext>
            </p:extLst>
          </p:nvPr>
        </p:nvGraphicFramePr>
        <p:xfrm>
          <a:off x="6850855" y="3683896"/>
          <a:ext cx="1147764" cy="231775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73882"/>
                <a:gridCol w="573882"/>
              </a:tblGrid>
              <a:tr h="463550">
                <a:tc>
                  <a:txBody>
                    <a:bodyPr/>
                    <a:lstStyle/>
                    <a:p>
                      <a:pPr algn="ctr"/>
                      <a:r>
                        <a:rPr lang="en-GB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GB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GB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6355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</a:tr>
              <a:tr h="46355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</a:tr>
              <a:tr h="46355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</a:tr>
              <a:tr h="46355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-2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4394873"/>
              </p:ext>
            </p:extLst>
          </p:nvPr>
        </p:nvGraphicFramePr>
        <p:xfrm>
          <a:off x="1012030" y="3654079"/>
          <a:ext cx="1147764" cy="231775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73882"/>
                <a:gridCol w="573882"/>
              </a:tblGrid>
              <a:tr h="463550">
                <a:tc>
                  <a:txBody>
                    <a:bodyPr/>
                    <a:lstStyle/>
                    <a:p>
                      <a:pPr algn="ctr"/>
                      <a:r>
                        <a:rPr lang="en-GB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GB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GB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6355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46355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46355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46355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ight Arrow 6"/>
          <p:cNvSpPr/>
          <p:nvPr/>
        </p:nvSpPr>
        <p:spPr>
          <a:xfrm>
            <a:off x="3355417" y="5805142"/>
            <a:ext cx="1933575" cy="33337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562350" y="3536948"/>
                <a:ext cx="151971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b="1" dirty="0" smtClean="0"/>
                  <a:t>Equation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𝑦</m:t>
                      </m:r>
                      <m:r>
                        <a:rPr lang="en-GB" b="0" i="1" smtClean="0">
                          <a:latin typeface="Cambria Math"/>
                        </a:rPr>
                        <m:t>=−2</m:t>
                      </m:r>
                      <m:r>
                        <a:rPr lang="en-GB" b="0" i="1" smtClean="0">
                          <a:latin typeface="Cambria Math"/>
                        </a:rPr>
                        <m:t>𝑥</m:t>
                      </m:r>
                      <m:r>
                        <a:rPr lang="en-GB" b="0" i="1" smtClean="0">
                          <a:latin typeface="Cambria Math"/>
                        </a:rPr>
                        <m:t>+2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2350" y="3536948"/>
                <a:ext cx="1519711" cy="646331"/>
              </a:xfrm>
              <a:prstGeom prst="rect">
                <a:avLst/>
              </a:prstGeom>
              <a:blipFill rotWithShape="1">
                <a:blip r:embed="rId3"/>
                <a:stretch>
                  <a:fillRect t="-4717" b="-37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012030" y="3038475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Example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949161" y="4362450"/>
                <a:ext cx="274608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𝑦</m:t>
                      </m:r>
                      <m:r>
                        <a:rPr lang="en-GB" b="0" i="1" smtClean="0">
                          <a:latin typeface="Cambria Math"/>
                        </a:rPr>
                        <m:t>=−2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+2=4</m:t>
                      </m:r>
                    </m:oMath>
                  </m:oMathPara>
                </a14:m>
                <a:endParaRPr lang="en-GB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𝑦</m:t>
                      </m:r>
                      <m:r>
                        <a:rPr lang="en-GB" b="0" i="1" smtClean="0">
                          <a:latin typeface="Cambria Math"/>
                        </a:rPr>
                        <m:t>=−2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+2=2</m:t>
                      </m:r>
                    </m:oMath>
                  </m:oMathPara>
                </a14:m>
                <a:endParaRPr lang="en-GB" b="0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𝑦</m:t>
                      </m:r>
                      <m:r>
                        <a:rPr lang="en-GB" b="0" i="1" smtClean="0">
                          <a:latin typeface="Cambria Math"/>
                        </a:rPr>
                        <m:t>=−2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+2=0</m:t>
                      </m:r>
                    </m:oMath>
                  </m:oMathPara>
                </a14:m>
                <a:endParaRPr lang="en-GB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𝑦</m:t>
                      </m:r>
                      <m:r>
                        <a:rPr lang="en-GB" b="0" i="1" smtClean="0">
                          <a:latin typeface="Cambria Math"/>
                        </a:rPr>
                        <m:t>=−2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+1=−2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9161" y="4362450"/>
                <a:ext cx="2746085" cy="1200329"/>
              </a:xfrm>
              <a:prstGeom prst="rect">
                <a:avLst/>
              </a:prstGeom>
              <a:blipFill rotWithShape="1">
                <a:blip r:embed="rId4"/>
                <a:stretch>
                  <a:fillRect b="-15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100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Plotting an equation from a table of values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0000" y="1168960"/>
            <a:ext cx="3917700" cy="440680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Once you have completing your table of values, draw neatly and label a pair of axis.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GB" baseline="30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4457700" y="1155980"/>
            <a:ext cx="4127500" cy="4406804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>
            <a:lvl1pPr marL="342900" indent="-3429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/>
              <a:t>Once you have done this, plot the coordinates present in your table of values onto the graph.  If they form a straight line, use a ruler to connect the coordinates.  Otherwise, draw a curve freehand.</a:t>
            </a:r>
          </a:p>
          <a:p>
            <a:pPr marL="0" indent="0">
              <a:buFont typeface="Arial"/>
              <a:buNone/>
            </a:pPr>
            <a:endParaRPr lang="en-US" dirty="0" smtClean="0"/>
          </a:p>
          <a:p>
            <a:pPr marL="0" indent="0">
              <a:buFont typeface="Arial"/>
              <a:buNone/>
            </a:pPr>
            <a:endParaRPr lang="en-US" dirty="0" smtClean="0"/>
          </a:p>
          <a:p>
            <a:pPr marL="0" indent="0">
              <a:buFont typeface="Arial"/>
              <a:buNone/>
            </a:pPr>
            <a:endParaRPr lang="en-US" dirty="0" smtClean="0"/>
          </a:p>
          <a:p>
            <a:pPr marL="0" indent="0">
              <a:buFont typeface="Arial"/>
              <a:buNone/>
            </a:pPr>
            <a:endParaRPr lang="en-GB" baseline="30000" dirty="0" smtClean="0"/>
          </a:p>
          <a:p>
            <a:pPr marL="0" indent="0">
              <a:buFont typeface="Arial"/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37"/>
          <a:stretch/>
        </p:blipFill>
        <p:spPr bwMode="auto">
          <a:xfrm>
            <a:off x="540000" y="2521823"/>
            <a:ext cx="2527050" cy="1675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5880433"/>
              </p:ext>
            </p:extLst>
          </p:nvPr>
        </p:nvGraphicFramePr>
        <p:xfrm>
          <a:off x="3436053" y="3750881"/>
          <a:ext cx="1147764" cy="231775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73882"/>
                <a:gridCol w="573882"/>
              </a:tblGrid>
              <a:tr h="463550">
                <a:tc>
                  <a:txBody>
                    <a:bodyPr/>
                    <a:lstStyle/>
                    <a:p>
                      <a:pPr algn="ctr"/>
                      <a:r>
                        <a:rPr lang="en-GB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GB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GB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6355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</a:tr>
              <a:tr h="46355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</a:tr>
              <a:tr h="46355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</a:tr>
              <a:tr h="46355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-2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187" y="3014018"/>
            <a:ext cx="3438525" cy="2657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236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GCSE Mathematics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438" y="992386"/>
            <a:ext cx="4932702" cy="534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36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GCSE Mathematics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438" y="992386"/>
            <a:ext cx="4932702" cy="53437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02184" y="1690316"/>
            <a:ext cx="3209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-5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54838" y="1685759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66512" y="1685758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65275" y="1681201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10</a:t>
            </a:r>
            <a:endParaRPr lang="en-GB" sz="1200" dirty="0">
              <a:solidFill>
                <a:srgbClr val="FF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3528291" y="2974109"/>
            <a:ext cx="1681018" cy="252152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842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GCSE Mathematics	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000" y="996622"/>
            <a:ext cx="4641564" cy="524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GCSE Mathematics	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000" y="996622"/>
            <a:ext cx="4641564" cy="5242685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3306618" y="2798618"/>
            <a:ext cx="2650837" cy="266007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010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 paper example: GCSE Mathematics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325" y="1062988"/>
            <a:ext cx="4542927" cy="522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369141"/>
      </p:ext>
    </p:extLst>
  </p:cSld>
  <p:clrMapOvr>
    <a:masterClrMapping/>
  </p:clrMapOvr>
</p:sld>
</file>

<file path=ppt/theme/theme1.xml><?xml version="1.0" encoding="utf-8"?>
<a:theme xmlns:a="http://schemas.openxmlformats.org/drawingml/2006/main" name="AQA Presentation">
  <a:themeElements>
    <a:clrScheme name="AQA PowerPoint1">
      <a:dk1>
        <a:srgbClr val="4B4B4B"/>
      </a:dk1>
      <a:lt1>
        <a:srgbClr val="FFFFFF"/>
      </a:lt1>
      <a:dk2>
        <a:srgbClr val="412878"/>
      </a:dk2>
      <a:lt2>
        <a:srgbClr val="FFFFFE"/>
      </a:lt2>
      <a:accent1>
        <a:srgbClr val="C8194B"/>
      </a:accent1>
      <a:accent2>
        <a:srgbClr val="3273AF"/>
      </a:accent2>
      <a:accent3>
        <a:srgbClr val="C84B32"/>
      </a:accent3>
      <a:accent4>
        <a:srgbClr val="418C87"/>
      </a:accent4>
      <a:accent5>
        <a:srgbClr val="AF64A0"/>
      </a:accent5>
      <a:accent6>
        <a:srgbClr val="4B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AQA Presentation</Template>
  <TotalTime>4638</TotalTime>
  <Words>397</Words>
  <Application>Microsoft Office PowerPoint</Application>
  <PresentationFormat>On-screen Show (4:3)</PresentationFormat>
  <Paragraphs>77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AQA Chevin Pro Light</vt:lpstr>
      <vt:lpstr>Arial</vt:lpstr>
      <vt:lpstr>Calibri</vt:lpstr>
      <vt:lpstr>Cambria Math</vt:lpstr>
      <vt:lpstr>Times New Roman</vt:lpstr>
      <vt:lpstr>AQA Presentation</vt:lpstr>
      <vt:lpstr>Plotting two variable equations</vt:lpstr>
      <vt:lpstr>Why is plotting important?</vt:lpstr>
      <vt:lpstr>Plotting equations – A table of values</vt:lpstr>
      <vt:lpstr>Plotting an equation from a table of values</vt:lpstr>
      <vt:lpstr>Example: GCSE Mathematics</vt:lpstr>
      <vt:lpstr>Example: GCSE Mathematics</vt:lpstr>
      <vt:lpstr>Example: GCSE Mathematics </vt:lpstr>
      <vt:lpstr>Example: GCSE Mathematics </vt:lpstr>
      <vt:lpstr>Exam paper example: GCSE Mathematics</vt:lpstr>
      <vt:lpstr>Exam paper example: GCSE Mathematics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Plotting two variable equations</dc:title>
  <dc:creator>Rick Le Sauvage</dc:creator>
  <cp:lastModifiedBy>Rick Le Sauvage</cp:lastModifiedBy>
  <cp:revision>1</cp:revision>
  <dcterms:created xsi:type="dcterms:W3CDTF">2015-06-29T07:16:53Z</dcterms:created>
  <dcterms:modified xsi:type="dcterms:W3CDTF">2016-02-17T16:34:15Z</dcterms:modified>
</cp:coreProperties>
</file>