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95" r:id="rId3"/>
    <p:sldId id="296" r:id="rId4"/>
    <p:sldId id="297" r:id="rId5"/>
    <p:sldId id="298" r:id="rId6"/>
    <p:sldId id="261" r:id="rId7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3/25/2015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</a:t>
            </a:r>
            <a:r>
              <a:rPr lang="en-GB" sz="2800" dirty="0" smtClean="0"/>
              <a:t>Mass transport in plants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93632" y="1613411"/>
            <a:ext cx="1656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Transpiration</a:t>
            </a:r>
            <a:endParaRPr lang="en-GB" b="1" dirty="0"/>
          </a:p>
        </p:txBody>
      </p:sp>
      <p:pic>
        <p:nvPicPr>
          <p:cNvPr id="1028" name="Picture 4" descr="N:\Schools Editorial\Core Subjects\SCIENCE\Current projects\A Level\Dynamic Learning\Biology DL\AQA\Year 1 release\Resources\PowerPoints\Re-use artwork\10_01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420888"/>
            <a:ext cx="4258176" cy="3900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>
            <a:off x="6030416" y="1998132"/>
            <a:ext cx="2213992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Water and </a:t>
            </a:r>
            <a:r>
              <a:rPr lang="en-GB" sz="1600" dirty="0" smtClean="0"/>
              <a:t>minerals </a:t>
            </a:r>
            <a:r>
              <a:rPr lang="en-GB" sz="1600" dirty="0"/>
              <a:t>are transported in the xylem vessels of </a:t>
            </a:r>
            <a:r>
              <a:rPr lang="en-GB" sz="1600" dirty="0" smtClean="0"/>
              <a:t>plants.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Mass transport in plants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30573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Transpiration is affected by: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93632" y="1998132"/>
            <a:ext cx="2322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Humidity</a:t>
            </a:r>
            <a:endParaRPr lang="en-GB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Temperature</a:t>
            </a:r>
            <a:endParaRPr lang="en-GB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Light </a:t>
            </a:r>
            <a:r>
              <a:rPr lang="en-GB" sz="1600" dirty="0"/>
              <a:t>intensity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Wind </a:t>
            </a:r>
            <a:r>
              <a:rPr lang="en-GB" sz="1600" dirty="0"/>
              <a:t>speed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Leaf </a:t>
            </a:r>
            <a:r>
              <a:rPr lang="en-GB" sz="1600" dirty="0"/>
              <a:t>surface area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600" dirty="0" smtClean="0"/>
              <a:t>Number </a:t>
            </a:r>
            <a:r>
              <a:rPr lang="en-GB" sz="1600" dirty="0"/>
              <a:t>of </a:t>
            </a:r>
            <a:r>
              <a:rPr lang="en-GB" sz="1600" dirty="0" smtClean="0"/>
              <a:t>stomata</a:t>
            </a:r>
            <a:endParaRPr lang="en-GB" sz="1600" dirty="0"/>
          </a:p>
        </p:txBody>
      </p:sp>
      <p:sp>
        <p:nvSpPr>
          <p:cNvPr id="59" name="Rectangle 58"/>
          <p:cNvSpPr/>
          <p:nvPr/>
        </p:nvSpPr>
        <p:spPr>
          <a:xfrm>
            <a:off x="690745" y="4049930"/>
            <a:ext cx="2574032" cy="1754326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dirty="0"/>
              <a:t>Evaporation of water from the leaves through stomata generates a negative pressure, pulling water up the xylem by cohesion-tension.</a:t>
            </a:r>
          </a:p>
        </p:txBody>
      </p:sp>
      <p:pic>
        <p:nvPicPr>
          <p:cNvPr id="9218" name="Picture 2" descr="N:\Schools Editorial\Core Subjects\SCIENCE\Current projects\A Level\Dynamic Learning\Biology DL\AQA\Year 1 release\Resources\PowerPoints\Re-use artwork\10_02_S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1628800"/>
            <a:ext cx="3166764" cy="4613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61362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Mass transport in plants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8383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Water</a:t>
            </a:r>
          </a:p>
        </p:txBody>
      </p:sp>
      <p:pic>
        <p:nvPicPr>
          <p:cNvPr id="1026" name="Picture 2" descr="N:\Schools Editorial\Core Subjects\SCIENCE\Current projects\A Level\Dynamic Learning\Biology DL\1 AQA\Year 1 release\Resources\PowerPoints\10.3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72" y="2255349"/>
            <a:ext cx="5522988" cy="42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Rectangle 58"/>
          <p:cNvSpPr/>
          <p:nvPr/>
        </p:nvSpPr>
        <p:spPr>
          <a:xfrm>
            <a:off x="5752728" y="2348880"/>
            <a:ext cx="2923728" cy="1077218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The slightly negative and positive charges on water molecules results in hydrogen bonding, making the </a:t>
            </a:r>
            <a:r>
              <a:rPr lang="en-GB" sz="1600" dirty="0" smtClean="0"/>
              <a:t>molecules ‘sticky</a:t>
            </a:r>
            <a:r>
              <a:rPr lang="en-GB" sz="1600" dirty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36253038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Mass transport in plants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1607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b="1" dirty="0"/>
              <a:t>Translocation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483768" y="1695145"/>
            <a:ext cx="6380098" cy="4401692"/>
            <a:chOff x="948654" y="2204864"/>
            <a:chExt cx="6380098" cy="4401692"/>
          </a:xfrm>
        </p:grpSpPr>
        <p:pic>
          <p:nvPicPr>
            <p:cNvPr id="11266" name="Picture 2" descr="N:\Schools Editorial\Core Subjects\SCIENCE\Current projects\A Level\Dynamic Learning\Biology DL\AQA\Year 1 release\Resources\PowerPoints\Re-use artwork\10_01_Su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8654" y="2204864"/>
              <a:ext cx="3312370" cy="3034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7" name="Picture 3" descr="N:\Schools Editorial\Core Subjects\SCIENCE\Current projects\A Level\Dynamic Learning\Biology DL\AQA\Year 1 release\Resources\PowerPoints\Re-use artwork\10_04_Su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55976" y="2564904"/>
              <a:ext cx="2972776" cy="4041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ight Arrow 3"/>
            <p:cNvSpPr/>
            <p:nvPr/>
          </p:nvSpPr>
          <p:spPr>
            <a:xfrm rot="2050743" flipV="1">
              <a:off x="2826063" y="4608586"/>
              <a:ext cx="2460467" cy="180557"/>
            </a:xfrm>
            <a:prstGeom prst="rightArrow">
              <a:avLst/>
            </a:prstGeom>
            <a:solidFill>
              <a:srgbClr val="339933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593632" y="4729431"/>
            <a:ext cx="2430016" cy="830997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/>
              <a:t>Water and sucrose are transported around the plant through the </a:t>
            </a:r>
            <a:r>
              <a:rPr lang="en-GB" sz="1600" dirty="0" smtClean="0"/>
              <a:t>phloem.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571969993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614189" y="2132856"/>
            <a:ext cx="3582144" cy="1892826"/>
          </a:xfrm>
          <a:prstGeom prst="rect">
            <a:avLst/>
          </a:prstGeom>
          <a:solidFill>
            <a:srgbClr val="339933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GB" sz="1600" dirty="0" smtClean="0"/>
              <a:t>Sucrose is actively loaded into the phloem from the leaves (the source).</a:t>
            </a:r>
            <a:endParaRPr lang="en-GB" sz="1000" dirty="0" smtClean="0"/>
          </a:p>
          <a:p>
            <a:pPr algn="just"/>
            <a:endParaRPr lang="en-GB" sz="1000" dirty="0" smtClean="0"/>
          </a:p>
          <a:p>
            <a:r>
              <a:rPr lang="en-GB" sz="1600" dirty="0" smtClean="0"/>
              <a:t>This reduces the water potential in the phloem, bringing in water from surrounding tissues.</a:t>
            </a:r>
            <a:endParaRPr lang="en-GB" sz="1000" dirty="0" smtClean="0"/>
          </a:p>
          <a:p>
            <a:pPr algn="just"/>
            <a:endParaRPr lang="en-GB" sz="1000" dirty="0" smtClean="0"/>
          </a:p>
          <a:p>
            <a:r>
              <a:rPr lang="en-GB" sz="1600" dirty="0" smtClean="0"/>
              <a:t>This increases hydrostatic pressure.</a:t>
            </a:r>
            <a:endParaRPr lang="en-GB" sz="1600" dirty="0"/>
          </a:p>
        </p:txBody>
      </p:sp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Mass transport in plants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7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40000" y="1450800"/>
            <a:ext cx="12416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Mass flow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pic>
        <p:nvPicPr>
          <p:cNvPr id="1026" name="Picture 2" descr="N:\Schools Editorial\Core Subjects\SCIENCE\Current projects\A Level\Dynamic Learning\Biology DL\1 AQA\Year 1 release\Resources\PowerPoints\Artwork\9781471807794_AQA_Bio_artwork-for-PPT\10_05_S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50800"/>
            <a:ext cx="3528392" cy="4473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522256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/>
              <a:t>10 Mass transport in plants </a:t>
            </a:r>
            <a:r>
              <a:rPr lang="en-GB" sz="2800" dirty="0" smtClean="0">
                <a:solidFill>
                  <a:schemeClr val="bg1">
                    <a:lumMod val="50000"/>
                  </a:schemeClr>
                </a:solidFill>
              </a:rPr>
              <a:t>	Summary</a:t>
            </a: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593632" y="1773718"/>
            <a:ext cx="5778568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/>
              <a:t>Questions</a:t>
            </a:r>
            <a:endParaRPr lang="en-GB" sz="1050" b="1" dirty="0"/>
          </a:p>
          <a:p>
            <a:r>
              <a:rPr lang="en-GB" sz="1050" b="1" dirty="0"/>
              <a:t> </a:t>
            </a:r>
            <a:endParaRPr lang="en-GB" sz="1050" b="1" dirty="0" smtClean="0"/>
          </a:p>
          <a:p>
            <a:endParaRPr lang="en-GB" sz="1050" dirty="0"/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List the factors affecting transpiration.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role of active transport in translocation.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315620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d91996f985829e4762e54a22839b7d4abb5842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183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Lydia.Young</cp:lastModifiedBy>
  <cp:revision>64</cp:revision>
  <dcterms:created xsi:type="dcterms:W3CDTF">2014-09-05T07:23:33Z</dcterms:created>
  <dcterms:modified xsi:type="dcterms:W3CDTF">2015-03-25T18:48:42Z</dcterms:modified>
</cp:coreProperties>
</file>