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95" r:id="rId3"/>
    <p:sldId id="296" r:id="rId4"/>
    <p:sldId id="297" r:id="rId5"/>
    <p:sldId id="298" r:id="rId6"/>
    <p:sldId id="261" r:id="rId7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A0E1C-46F1-4446-B7C8-83157700A931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FEF73-3401-3847-9090-301BD682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087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4D190-84BB-43B0-86A5-C63A7EA125CD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9ACFF-3A47-4379-9DD5-647473E1A6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0548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370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77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274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0423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476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406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44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11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006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15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43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4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54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10 </a:t>
            </a:r>
            <a:r>
              <a:rPr lang="en-GB" sz="2800" dirty="0" smtClean="0"/>
              <a:t>Mass transport in plants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sp>
        <p:nvSpPr>
          <p:cNvPr id="72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4" name="Rectangle 40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93632" y="1613411"/>
            <a:ext cx="16561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/>
              <a:t>Transpiration</a:t>
            </a:r>
            <a:endParaRPr lang="en-GB" b="1" dirty="0"/>
          </a:p>
        </p:txBody>
      </p:sp>
      <p:pic>
        <p:nvPicPr>
          <p:cNvPr id="1028" name="Picture 4" descr="N:\Schools Editorial\Core Subjects\SCIENCE\Current projects\A Level\Dynamic Learning\Biology DL\AQA\Year 1 release\Resources\PowerPoints\Re-use artwork\10_01_S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20888"/>
            <a:ext cx="4258176" cy="3900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Rectangle 58"/>
          <p:cNvSpPr/>
          <p:nvPr/>
        </p:nvSpPr>
        <p:spPr>
          <a:xfrm>
            <a:off x="6030416" y="1998132"/>
            <a:ext cx="2213992" cy="830997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600" dirty="0"/>
              <a:t>Water and </a:t>
            </a:r>
            <a:r>
              <a:rPr lang="en-GB" sz="1600" dirty="0" smtClean="0"/>
              <a:t>minerals </a:t>
            </a:r>
            <a:r>
              <a:rPr lang="en-GB" sz="1600" dirty="0"/>
              <a:t>are transported in the xylem vessels of </a:t>
            </a:r>
            <a:r>
              <a:rPr lang="en-GB" sz="1600" dirty="0" smtClean="0"/>
              <a:t>plants.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31699407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10 Mass transport in plants 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sp>
        <p:nvSpPr>
          <p:cNvPr id="72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4" name="Rectangle 40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40000" y="1450800"/>
            <a:ext cx="30573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Transpiration is affected by:</a:t>
            </a:r>
          </a:p>
        </p:txBody>
      </p:sp>
      <p:sp>
        <p:nvSpPr>
          <p:cNvPr id="78" name="Rectangle 77"/>
          <p:cNvSpPr/>
          <p:nvPr/>
        </p:nvSpPr>
        <p:spPr>
          <a:xfrm>
            <a:off x="593632" y="1998132"/>
            <a:ext cx="23221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/>
              <a:t>Humidity</a:t>
            </a:r>
            <a:endParaRPr lang="en-GB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/>
              <a:t>Temperature</a:t>
            </a:r>
            <a:endParaRPr lang="en-GB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/>
              <a:t>Light </a:t>
            </a:r>
            <a:r>
              <a:rPr lang="en-GB" sz="1600" dirty="0"/>
              <a:t>intensity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/>
              <a:t>Wind </a:t>
            </a:r>
            <a:r>
              <a:rPr lang="en-GB" sz="1600" dirty="0"/>
              <a:t>speed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/>
              <a:t>Leaf </a:t>
            </a:r>
            <a:r>
              <a:rPr lang="en-GB" sz="1600" dirty="0"/>
              <a:t>surface area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/>
              <a:t>Number </a:t>
            </a:r>
            <a:r>
              <a:rPr lang="en-GB" sz="1600" dirty="0"/>
              <a:t>of </a:t>
            </a:r>
            <a:r>
              <a:rPr lang="en-GB" sz="1600" dirty="0" smtClean="0"/>
              <a:t>stomata</a:t>
            </a:r>
            <a:endParaRPr lang="en-GB" sz="1600" dirty="0"/>
          </a:p>
        </p:txBody>
      </p:sp>
      <p:sp>
        <p:nvSpPr>
          <p:cNvPr id="59" name="Rectangle 58"/>
          <p:cNvSpPr/>
          <p:nvPr/>
        </p:nvSpPr>
        <p:spPr>
          <a:xfrm>
            <a:off x="690745" y="4049930"/>
            <a:ext cx="2574032" cy="1754326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dirty="0"/>
              <a:t>Evaporation of water from the leaves through stomata generates a negative pressure, pulling water up the xylem by cohesion-tension.</a:t>
            </a:r>
          </a:p>
        </p:txBody>
      </p:sp>
      <p:pic>
        <p:nvPicPr>
          <p:cNvPr id="9218" name="Picture 2" descr="N:\Schools Editorial\Core Subjects\SCIENCE\Current projects\A Level\Dynamic Learning\Biology DL\AQA\Year 1 release\Resources\PowerPoints\Re-use artwork\10_02_S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628800"/>
            <a:ext cx="3166764" cy="4613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61362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10 Mass transport in plants 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sp>
        <p:nvSpPr>
          <p:cNvPr id="72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4" name="Rectangle 40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40000" y="1450800"/>
            <a:ext cx="8383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Water</a:t>
            </a:r>
          </a:p>
        </p:txBody>
      </p:sp>
      <p:pic>
        <p:nvPicPr>
          <p:cNvPr id="1026" name="Picture 2" descr="N:\Schools Editorial\Core Subjects\SCIENCE\Current projects\A Level\Dynamic Learning\Biology DL\1 AQA\Year 1 release\Resources\PowerPoints\10.3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172" y="2255349"/>
            <a:ext cx="5522988" cy="426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Rectangle 58"/>
          <p:cNvSpPr/>
          <p:nvPr/>
        </p:nvSpPr>
        <p:spPr>
          <a:xfrm>
            <a:off x="5752728" y="2348880"/>
            <a:ext cx="2923728" cy="1077218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600" dirty="0"/>
              <a:t>The slightly negative and positive charges on water molecules results in hydrogen bonding, making the </a:t>
            </a:r>
            <a:r>
              <a:rPr lang="en-GB" sz="1600" dirty="0" smtClean="0"/>
              <a:t>molecules ‘sticky</a:t>
            </a:r>
            <a:r>
              <a:rPr lang="en-GB" sz="1600" dirty="0"/>
              <a:t>’.</a:t>
            </a:r>
          </a:p>
        </p:txBody>
      </p:sp>
    </p:spTree>
    <p:extLst>
      <p:ext uri="{BB962C8B-B14F-4D97-AF65-F5344CB8AC3E}">
        <p14:creationId xmlns:p14="http://schemas.microsoft.com/office/powerpoint/2010/main" val="362530384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10 Mass transport in plants 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4" name="Rectangle 40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40000" y="1450800"/>
            <a:ext cx="16079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Translocation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2483768" y="1695145"/>
            <a:ext cx="6380098" cy="4401692"/>
            <a:chOff x="948654" y="2204864"/>
            <a:chExt cx="6380098" cy="4401692"/>
          </a:xfrm>
        </p:grpSpPr>
        <p:pic>
          <p:nvPicPr>
            <p:cNvPr id="11266" name="Picture 2" descr="N:\Schools Editorial\Core Subjects\SCIENCE\Current projects\A Level\Dynamic Learning\Biology DL\AQA\Year 1 release\Resources\PowerPoints\Re-use artwork\10_01_Su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8654" y="2204864"/>
              <a:ext cx="3312370" cy="3034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67" name="Picture 3" descr="N:\Schools Editorial\Core Subjects\SCIENCE\Current projects\A Level\Dynamic Learning\Biology DL\AQA\Year 1 release\Resources\PowerPoints\Re-use artwork\10_04_Su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5976" y="2564904"/>
              <a:ext cx="2972776" cy="40416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ight Arrow 3"/>
            <p:cNvSpPr/>
            <p:nvPr/>
          </p:nvSpPr>
          <p:spPr>
            <a:xfrm rot="2050743" flipV="1">
              <a:off x="2826063" y="4608586"/>
              <a:ext cx="2460467" cy="180557"/>
            </a:xfrm>
            <a:prstGeom prst="rightArrow">
              <a:avLst/>
            </a:prstGeom>
            <a:solidFill>
              <a:srgbClr val="339933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59" name="Rectangle 58"/>
          <p:cNvSpPr/>
          <p:nvPr/>
        </p:nvSpPr>
        <p:spPr>
          <a:xfrm>
            <a:off x="593632" y="4729431"/>
            <a:ext cx="2430016" cy="830997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600" dirty="0"/>
              <a:t>Water and sucrose are transported around the plant through the </a:t>
            </a:r>
            <a:r>
              <a:rPr lang="en-GB" sz="1600" dirty="0" smtClean="0"/>
              <a:t>phloem.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57196999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614189" y="2132856"/>
            <a:ext cx="3582144" cy="1892826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600" dirty="0" smtClean="0"/>
              <a:t>Sucrose is actively loaded into the phloem from the leaves (the source).</a:t>
            </a:r>
            <a:endParaRPr lang="en-GB" sz="1000" dirty="0" smtClean="0"/>
          </a:p>
          <a:p>
            <a:pPr algn="just"/>
            <a:endParaRPr lang="en-GB" sz="1000" dirty="0" smtClean="0"/>
          </a:p>
          <a:p>
            <a:r>
              <a:rPr lang="en-GB" sz="1600" dirty="0" smtClean="0"/>
              <a:t>This reduces the water potential in the phloem, bringing in water from surrounding tissues.</a:t>
            </a:r>
            <a:endParaRPr lang="en-GB" sz="1000" dirty="0" smtClean="0"/>
          </a:p>
          <a:p>
            <a:pPr algn="just"/>
            <a:endParaRPr lang="en-GB" sz="1000" dirty="0" smtClean="0"/>
          </a:p>
          <a:p>
            <a:r>
              <a:rPr lang="en-GB" sz="1600" dirty="0" smtClean="0"/>
              <a:t>This increases hydrostatic pressure.</a:t>
            </a:r>
            <a:endParaRPr lang="en-GB" sz="1600" dirty="0"/>
          </a:p>
        </p:txBody>
      </p:sp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10 Mass transport in plants 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4" name="Rectangle 40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40000" y="1450800"/>
            <a:ext cx="12416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Mass flow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pic>
        <p:nvPicPr>
          <p:cNvPr id="1026" name="Picture 2" descr="N:\Schools Editorial\Core Subjects\SCIENCE\Current projects\A Level\Dynamic Learning\Biology DL\1 AQA\Year 1 release\Resources\PowerPoints\Artwork\9781471807794_AQA_Bio_artwork-for-PPT\10_05_S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50800"/>
            <a:ext cx="3528392" cy="4473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652225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10 Mass transport in plants 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593632" y="1773718"/>
            <a:ext cx="5778568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/>
              <a:t>Questions</a:t>
            </a:r>
            <a:endParaRPr lang="en-GB" sz="1050" b="1" dirty="0"/>
          </a:p>
          <a:p>
            <a:r>
              <a:rPr lang="en-GB" sz="1050" b="1" dirty="0"/>
              <a:t> </a:t>
            </a:r>
            <a:endParaRPr lang="en-GB" sz="1050" b="1" dirty="0" smtClean="0"/>
          </a:p>
          <a:p>
            <a:endParaRPr lang="en-GB" sz="1050" dirty="0"/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List the factors affecting transpiration.</a:t>
            </a: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Explain the role of active transport in translocation.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2315620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d91996f985829e4762e54a22839b7d4abb5842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183</Words>
  <Application>Microsoft Office PowerPoint</Application>
  <PresentationFormat>On-screen Show (4:3)</PresentationFormat>
  <Paragraphs>37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Loreto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 Foulder</dc:creator>
  <cp:lastModifiedBy>Lydia.Young</cp:lastModifiedBy>
  <cp:revision>64</cp:revision>
  <dcterms:created xsi:type="dcterms:W3CDTF">2014-09-05T07:23:33Z</dcterms:created>
  <dcterms:modified xsi:type="dcterms:W3CDTF">2015-03-25T18:48:42Z</dcterms:modified>
</cp:coreProperties>
</file>