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handoutMasterIdLst>
    <p:handoutMasterId r:id="rId14"/>
  </p:handoutMasterIdLst>
  <p:sldIdLst>
    <p:sldId id="263" r:id="rId2"/>
    <p:sldId id="274" r:id="rId3"/>
    <p:sldId id="276" r:id="rId4"/>
    <p:sldId id="273" r:id="rId5"/>
    <p:sldId id="262" r:id="rId6"/>
    <p:sldId id="279" r:id="rId7"/>
    <p:sldId id="280" r:id="rId8"/>
    <p:sldId id="281" r:id="rId9"/>
    <p:sldId id="282" r:id="rId10"/>
    <p:sldId id="283" r:id="rId11"/>
    <p:sldId id="28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7">
          <p15:clr>
            <a:srgbClr val="A4A3A4"/>
          </p15:clr>
        </p15:guide>
        <p15:guide id="2" pos="28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73AF"/>
    <a:srgbClr val="783C2D"/>
    <a:srgbClr val="DC7D28"/>
    <a:srgbClr val="6464A0"/>
    <a:srgbClr val="325F7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70" d="100"/>
          <a:sy n="70" d="100"/>
        </p:scale>
        <p:origin x="1386" y="72"/>
      </p:cViewPr>
      <p:guideLst>
        <p:guide orient="horz" pos="2157"/>
        <p:guide pos="287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DA457E0-B7E6-E24E-BA12-0ABEC3185120}" type="datetimeFigureOut">
              <a:rPr lang="en-US" smtClean="0"/>
              <a:t>2/17/2016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88A59E-FE67-3043-A00A-EF9E0FCBDE40}" type="slidenum">
              <a:rPr lang="en-US" smtClean="0"/>
              <a:t>‹#›</a:t>
            </a:fld>
            <a:endParaRPr lang="en-US"/>
          </a:p>
        </p:txBody>
      </p:sp>
    </p:spTree>
    <p:extLst>
      <p:ext uri="{BB962C8B-B14F-4D97-AF65-F5344CB8AC3E}">
        <p14:creationId xmlns:p14="http://schemas.microsoft.com/office/powerpoint/2010/main" val="7488722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8A8347-8DF1-B348-8F41-6E1345D82D34}" type="datetimeFigureOut">
              <a:rPr lang="en-US" smtClean="0"/>
              <a:t>2/17/2016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A5C70C-4F3D-A24C-BE6B-90E4410CB343}" type="slidenum">
              <a:rPr lang="en-US" smtClean="0"/>
              <a:t>‹#›</a:t>
            </a:fld>
            <a:endParaRPr lang="en-US"/>
          </a:p>
        </p:txBody>
      </p:sp>
    </p:spTree>
    <p:extLst>
      <p:ext uri="{BB962C8B-B14F-4D97-AF65-F5344CB8AC3E}">
        <p14:creationId xmlns:p14="http://schemas.microsoft.com/office/powerpoint/2010/main" val="326084599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A5C70C-4F3D-A24C-BE6B-90E4410CB343}" type="slidenum">
              <a:rPr lang="en-US" smtClean="0"/>
              <a:t>2</a:t>
            </a:fld>
            <a:endParaRPr lang="en-US"/>
          </a:p>
        </p:txBody>
      </p:sp>
    </p:spTree>
    <p:extLst>
      <p:ext uri="{BB962C8B-B14F-4D97-AF65-F5344CB8AC3E}">
        <p14:creationId xmlns:p14="http://schemas.microsoft.com/office/powerpoint/2010/main" val="11510846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11"/>
          <p:cNvSpPr/>
          <p:nvPr userDrawn="1"/>
        </p:nvSpPr>
        <p:spPr>
          <a:xfrm>
            <a:off x="4153" y="6246646"/>
            <a:ext cx="8796168" cy="1657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userDrawn="1"/>
        </p:nvSpPr>
        <p:spPr>
          <a:xfrm>
            <a:off x="0" y="892053"/>
            <a:ext cx="8796168" cy="1657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540000" y="1303334"/>
            <a:ext cx="4114551" cy="968675"/>
          </a:xfrm>
        </p:spPr>
        <p:txBody>
          <a:bodyPr lIns="0" tIns="0" rIns="0" bIns="0" anchor="t" anchorCtr="0">
            <a:noAutofit/>
          </a:bodyPr>
          <a:lstStyle>
            <a:lvl1pPr algn="l">
              <a:lnSpc>
                <a:spcPts val="3800"/>
              </a:lnSpc>
              <a:defRPr sz="3600" baseline="0">
                <a:solidFill>
                  <a:schemeClr val="tx2"/>
                </a:solidFill>
                <a:latin typeface="AQA Chevin Pro Light"/>
              </a:defRPr>
            </a:lvl1pPr>
          </a:lstStyle>
          <a:p>
            <a:r>
              <a:rPr lang="en-US" dirty="0" smtClean="0"/>
              <a:t>Presentation</a:t>
            </a:r>
            <a:br>
              <a:rPr lang="en-US" dirty="0" smtClean="0"/>
            </a:br>
            <a:r>
              <a:rPr lang="en-US" dirty="0" smtClean="0"/>
              <a:t>title</a:t>
            </a:r>
            <a:endParaRPr lang="en-US" dirty="0"/>
          </a:p>
        </p:txBody>
      </p:sp>
      <p:sp>
        <p:nvSpPr>
          <p:cNvPr id="3" name="Subtitle 2"/>
          <p:cNvSpPr>
            <a:spLocks noGrp="1"/>
          </p:cNvSpPr>
          <p:nvPr>
            <p:ph type="subTitle" idx="1" hasCustomPrompt="1"/>
          </p:nvPr>
        </p:nvSpPr>
        <p:spPr>
          <a:xfrm>
            <a:off x="540000" y="2611489"/>
            <a:ext cx="4114551" cy="378312"/>
          </a:xfrm>
        </p:spPr>
        <p:txBody>
          <a:bodyPr lIns="0" tIns="0" rIns="0" bIns="0">
            <a:noAutofit/>
          </a:bodyPr>
          <a:lstStyle>
            <a:lvl1pPr marL="0" indent="0" algn="l">
              <a:lnSpc>
                <a:spcPts val="2600"/>
              </a:lnSpc>
              <a:buNone/>
              <a:defRPr sz="2400" b="0" i="0">
                <a:solidFill>
                  <a:schemeClr val="tx2"/>
                </a:solidFill>
                <a:latin typeface="AQA Chevin Pro Light"/>
                <a:cs typeface="AQA Chevin Pro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Presented by</a:t>
            </a:r>
            <a:br>
              <a:rPr lang="en-US" dirty="0" smtClean="0"/>
            </a:br>
            <a:endParaRPr lang="en-US" dirty="0" smtClean="0"/>
          </a:p>
        </p:txBody>
      </p:sp>
      <p:cxnSp>
        <p:nvCxnSpPr>
          <p:cNvPr id="10" name="Straight Connector 9"/>
          <p:cNvCxnSpPr/>
          <p:nvPr userDrawn="1"/>
        </p:nvCxnSpPr>
        <p:spPr>
          <a:xfrm>
            <a:off x="0" y="1191693"/>
            <a:ext cx="4645025" cy="0"/>
          </a:xfrm>
          <a:prstGeom prst="line">
            <a:avLst/>
          </a:prstGeom>
          <a:ln w="762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0" y="2433050"/>
            <a:ext cx="4645025" cy="0"/>
          </a:xfrm>
          <a:prstGeom prst="line">
            <a:avLst/>
          </a:prstGeom>
          <a:ln w="381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0" y="6339600"/>
            <a:ext cx="8585200" cy="0"/>
          </a:xfrm>
          <a:prstGeom prst="line">
            <a:avLst/>
          </a:prstGeom>
          <a:ln w="7620" cap="rnd">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userDrawn="1"/>
        </p:nvSpPr>
        <p:spPr>
          <a:xfrm>
            <a:off x="7825042" y="6455753"/>
            <a:ext cx="971126" cy="40224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Content Placeholder 10"/>
          <p:cNvSpPr>
            <a:spLocks noGrp="1"/>
          </p:cNvSpPr>
          <p:nvPr>
            <p:ph sz="quarter" idx="12" hasCustomPrompt="1"/>
          </p:nvPr>
        </p:nvSpPr>
        <p:spPr>
          <a:xfrm>
            <a:off x="539750" y="3058062"/>
            <a:ext cx="4114801" cy="338138"/>
          </a:xfrm>
        </p:spPr>
        <p:txBody>
          <a:bodyPr rIns="0"/>
          <a:lstStyle>
            <a:lvl1pPr marL="0" indent="0">
              <a:lnSpc>
                <a:spcPts val="2600"/>
              </a:lnSpc>
              <a:buFontTx/>
              <a:buNone/>
              <a:defRPr sz="2400" b="0" i="0">
                <a:solidFill>
                  <a:schemeClr val="tx2"/>
                </a:solidFill>
                <a:latin typeface="AQA Chevin Pro Light"/>
                <a:cs typeface="AQA Chevin Pro Light"/>
              </a:defRPr>
            </a:lvl1pPr>
          </a:lstStyle>
          <a:p>
            <a:pPr lvl="0"/>
            <a:r>
              <a:rPr lang="en-US" dirty="0" smtClean="0"/>
              <a:t>Date &lt;</a:t>
            </a:r>
            <a:r>
              <a:rPr lang="en-US" dirty="0" err="1" smtClean="0"/>
              <a:t>dd</a:t>
            </a:r>
            <a:r>
              <a:rPr lang="en-US" dirty="0" smtClean="0"/>
              <a:t>/mm/</a:t>
            </a:r>
            <a:r>
              <a:rPr lang="en-US" dirty="0" err="1" smtClean="0"/>
              <a:t>yyyy</a:t>
            </a:r>
            <a:r>
              <a:rPr lang="en-US" dirty="0" smtClean="0"/>
              <a:t>&gt;</a:t>
            </a:r>
            <a:endParaRPr lang="en-US" dirty="0"/>
          </a:p>
        </p:txBody>
      </p:sp>
      <p:pic>
        <p:nvPicPr>
          <p:cNvPr id="7" name="Picture 6" descr="AQA_New_logo_no_strapline_RGB_1.5cm_deep.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750" y="278675"/>
            <a:ext cx="1618488" cy="557784"/>
          </a:xfrm>
          <a:prstGeom prst="rect">
            <a:avLst/>
          </a:prstGeom>
        </p:spPr>
      </p:pic>
      <p:sp>
        <p:nvSpPr>
          <p:cNvPr id="16" name="Footer Placeholder 4"/>
          <p:cNvSpPr>
            <a:spLocks noGrp="1"/>
          </p:cNvSpPr>
          <p:nvPr>
            <p:ph type="ftr" sz="quarter" idx="3"/>
          </p:nvPr>
        </p:nvSpPr>
        <p:spPr>
          <a:xfrm>
            <a:off x="1976438" y="6617829"/>
            <a:ext cx="2678400" cy="241200"/>
          </a:xfrm>
          <a:prstGeom prst="rect">
            <a:avLst/>
          </a:prstGeom>
        </p:spPr>
        <p:txBody>
          <a:bodyPr vert="horz" lIns="0" tIns="0" rIns="0" bIns="0" rtlCol="0" anchor="t" anchorCtr="0"/>
          <a:lstStyle>
            <a:lvl1pPr algn="r">
              <a:lnSpc>
                <a:spcPts val="1000"/>
              </a:lnSpc>
              <a:defRPr sz="800" b="0" i="0">
                <a:solidFill>
                  <a:schemeClr val="tx1"/>
                </a:solidFill>
                <a:latin typeface="+mn-lt"/>
                <a:cs typeface="AQA Chevin Pro Light"/>
              </a:defRPr>
            </a:lvl1pPr>
          </a:lstStyle>
          <a:p>
            <a:r>
              <a:rPr lang="en-US" dirty="0" smtClean="0"/>
              <a:t>Copyright © AQA and its licensors. All rights reserved.</a:t>
            </a:r>
            <a:endParaRPr lang="en-US" dirty="0"/>
          </a:p>
        </p:txBody>
      </p:sp>
    </p:spTree>
    <p:extLst>
      <p:ext uri="{BB962C8B-B14F-4D97-AF65-F5344CB8AC3E}">
        <p14:creationId xmlns:p14="http://schemas.microsoft.com/office/powerpoint/2010/main" val="9752075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title Dark Orang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43589449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title Dark Turquoise">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425277851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title Dark Pink">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107187796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title Dark Green">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342778533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title Dark Violet">
    <p:bg>
      <p:bgPr>
        <a:solidFill>
          <a:srgbClr val="6464A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rgbClr val="6464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36987770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title Dark Teal">
    <p:bg>
      <p:bgPr>
        <a:solidFill>
          <a:srgbClr val="325F7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rgbClr val="325F7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303650636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title Dark Yellow">
    <p:bg>
      <p:bgPr>
        <a:solidFill>
          <a:srgbClr val="DC7D2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rgbClr val="DC7D2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223940169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title Dark Brick">
    <p:bg>
      <p:bgPr>
        <a:solidFill>
          <a:srgbClr val="783C2D"/>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rgbClr val="783C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12791653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Contents</a:t>
            </a:r>
            <a:endParaRPr lang="en-US" dirty="0"/>
          </a:p>
        </p:txBody>
      </p:sp>
      <p:sp>
        <p:nvSpPr>
          <p:cNvPr id="5"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4"/>
          <p:cNvSpPr>
            <a:spLocks noGrp="1"/>
          </p:cNvSpPr>
          <p:nvPr>
            <p:ph type="ftr" sz="quarter" idx="3"/>
          </p:nvPr>
        </p:nvSpPr>
        <p:spPr>
          <a:xfrm>
            <a:off x="1976438" y="6617829"/>
            <a:ext cx="2678400" cy="241200"/>
          </a:xfrm>
          <a:prstGeom prst="rect">
            <a:avLst/>
          </a:prstGeom>
        </p:spPr>
        <p:txBody>
          <a:bodyPr vert="horz" lIns="0" tIns="0" rIns="0" bIns="0" rtlCol="0" anchor="t" anchorCtr="0"/>
          <a:lstStyle>
            <a:lvl1pPr algn="r">
              <a:lnSpc>
                <a:spcPts val="1000"/>
              </a:lnSpc>
              <a:defRPr sz="800" b="0" i="0">
                <a:solidFill>
                  <a:schemeClr val="tx1"/>
                </a:solidFill>
                <a:latin typeface="+mn-lt"/>
                <a:cs typeface="AQA Chevin Pro Light"/>
              </a:defRPr>
            </a:lvl1pPr>
          </a:lstStyle>
          <a:p>
            <a:r>
              <a:rPr lang="en-US" dirty="0" smtClean="0"/>
              <a:t>Copyright © AQA and its licensors. All rights reserved.</a:t>
            </a:r>
            <a:endParaRPr lang="en-US" dirty="0"/>
          </a:p>
        </p:txBody>
      </p:sp>
    </p:spTree>
    <p:extLst>
      <p:ext uri="{BB962C8B-B14F-4D97-AF65-F5344CB8AC3E}">
        <p14:creationId xmlns:p14="http://schemas.microsoft.com/office/powerpoint/2010/main" val="183587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ntents">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Contents</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p:nvPr userDrawn="1"/>
        </p:nvSpPr>
        <p:spPr>
          <a:xfrm>
            <a:off x="7845425" y="6459079"/>
            <a:ext cx="768350" cy="30684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310538039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Section title</a:t>
            </a:r>
            <a:endParaRPr lang="en-US" dirty="0"/>
          </a:p>
        </p:txBody>
      </p:sp>
      <p:sp>
        <p:nvSpPr>
          <p:cNvPr id="3" name="Footer Placeholder 2"/>
          <p:cNvSpPr>
            <a:spLocks noGrp="1"/>
          </p:cNvSpPr>
          <p:nvPr>
            <p:ph type="ftr" sz="quarter" idx="10"/>
          </p:nvPr>
        </p:nvSpPr>
        <p:spPr/>
        <p:txBody>
          <a:bodyPr/>
          <a:lstStyle/>
          <a:p>
            <a:r>
              <a:rPr lang="en-US" smtClean="0"/>
              <a:t>Copyright © AQA and its licensors. All rights reserved.</a:t>
            </a:r>
            <a:endParaRPr lang="en-US" dirty="0"/>
          </a:p>
        </p:txBody>
      </p:sp>
      <p:sp>
        <p:nvSpPr>
          <p:cNvPr id="5"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590462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resentation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Presentation title</a:t>
            </a:r>
            <a:endParaRPr lang="en-US" dirty="0"/>
          </a:p>
        </p:txBody>
      </p:sp>
      <p:sp>
        <p:nvSpPr>
          <p:cNvPr id="3" name="Footer Placeholder 2"/>
          <p:cNvSpPr>
            <a:spLocks noGrp="1"/>
          </p:cNvSpPr>
          <p:nvPr>
            <p:ph type="ftr" sz="quarter" idx="10"/>
          </p:nvPr>
        </p:nvSpPr>
        <p:spPr/>
        <p:txBody>
          <a:bodyPr/>
          <a:lstStyle/>
          <a:p>
            <a:r>
              <a:rPr lang="en-US" dirty="0" smtClean="0"/>
              <a:t>Copyright © AQA and its licensors. All rights reserved.</a:t>
            </a:r>
            <a:endParaRPr lang="en-US" dirty="0"/>
          </a:p>
        </p:txBody>
      </p:sp>
      <p:sp>
        <p:nvSpPr>
          <p:cNvPr id="7" name="Content Placeholder 6"/>
          <p:cNvSpPr>
            <a:spLocks noGrp="1"/>
          </p:cNvSpPr>
          <p:nvPr>
            <p:ph sz="quarter" idx="12"/>
          </p:nvPr>
        </p:nvSpPr>
        <p:spPr>
          <a:xfrm>
            <a:off x="540000" y="1731600"/>
            <a:ext cx="8046000" cy="44064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17994650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Video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en-US" dirty="0" smtClean="0"/>
              <a:t>Presentation title</a:t>
            </a:r>
            <a:endParaRPr lang="en-US" dirty="0"/>
          </a:p>
        </p:txBody>
      </p:sp>
      <p:sp>
        <p:nvSpPr>
          <p:cNvPr id="3" name="Content Placeholder 2"/>
          <p:cNvSpPr>
            <a:spLocks noGrp="1"/>
          </p:cNvSpPr>
          <p:nvPr>
            <p:ph idx="1" hasCustomPrompt="1"/>
          </p:nvPr>
        </p:nvSpPr>
        <p:spPr/>
        <p:txBody>
          <a:bodyPr/>
          <a:lstStyle/>
          <a:p>
            <a:pPr lvl="0"/>
            <a:r>
              <a:rPr lang="en-US" dirty="0" smtClean="0"/>
              <a:t>Insert video</a:t>
            </a:r>
            <a:endParaRPr lang="en-US" dirty="0"/>
          </a:p>
        </p:txBody>
      </p:sp>
      <p:sp>
        <p:nvSpPr>
          <p:cNvPr id="5" name="Footer Placeholder 4"/>
          <p:cNvSpPr>
            <a:spLocks noGrp="1"/>
          </p:cNvSpPr>
          <p:nvPr>
            <p:ph type="ftr" sz="quarter" idx="11"/>
          </p:nvPr>
        </p:nvSpPr>
        <p:spPr/>
        <p:txBody>
          <a:bodyPr/>
          <a:lstStyle>
            <a:lvl1pPr>
              <a:lnSpc>
                <a:spcPts val="1000"/>
              </a:lnSpc>
              <a:defRPr/>
            </a:lvl1pPr>
          </a:lstStyle>
          <a:p>
            <a:r>
              <a:rPr lang="en-US" dirty="0" smtClean="0"/>
              <a:t>Copyright © AQA and its licensors. All rights reserved.</a:t>
            </a:r>
            <a:endParaRPr lang="en-US" dirty="0"/>
          </a:p>
        </p:txBody>
      </p:sp>
    </p:spTree>
    <p:extLst>
      <p:ext uri="{BB962C8B-B14F-4D97-AF65-F5344CB8AC3E}">
        <p14:creationId xmlns:p14="http://schemas.microsoft.com/office/powerpoint/2010/main" val="11834673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ext and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en-US" dirty="0" smtClean="0"/>
              <a:t>Presentation title</a:t>
            </a:r>
            <a:endParaRPr lang="en-US" dirty="0"/>
          </a:p>
        </p:txBody>
      </p:sp>
      <p:sp>
        <p:nvSpPr>
          <p:cNvPr id="3" name="Content Placeholder 2"/>
          <p:cNvSpPr>
            <a:spLocks noGrp="1"/>
          </p:cNvSpPr>
          <p:nvPr>
            <p:ph sz="half" idx="1"/>
          </p:nvPr>
        </p:nvSpPr>
        <p:spPr>
          <a:xfrm>
            <a:off x="540000" y="1727271"/>
            <a:ext cx="4546350" cy="4406400"/>
          </a:xfrm>
        </p:spPr>
        <p:txBody>
          <a:bodyPr rIns="0"/>
          <a:lstStyle>
            <a:lvl1pPr>
              <a:defRPr sz="1800"/>
            </a:lvl1pPr>
            <a:lvl2pPr>
              <a:defRPr sz="1600"/>
            </a:lvl2pPr>
            <a:lvl3pPr>
              <a:defRPr sz="1400"/>
            </a:lvl3pPr>
            <a:lvl4pPr>
              <a:defRPr sz="1200"/>
            </a:lvl4pPr>
            <a:lvl5pPr>
              <a:defRPr sz="1000"/>
            </a:lvl5pPr>
            <a:lvl6pPr>
              <a:defRPr sz="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3"/>
          <p:cNvSpPr>
            <a:spLocks noGrp="1"/>
          </p:cNvSpPr>
          <p:nvPr>
            <p:ph sz="half" idx="2" hasCustomPrompt="1"/>
          </p:nvPr>
        </p:nvSpPr>
        <p:spPr>
          <a:xfrm>
            <a:off x="5394324" y="1727199"/>
            <a:ext cx="3190875" cy="4406400"/>
          </a:xfrm>
        </p:spPr>
        <p:txBody>
          <a:bodyPr rIns="0"/>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Insert image or graphic</a:t>
            </a:r>
            <a:endParaRPr lang="en-US" dirty="0"/>
          </a:p>
        </p:txBody>
      </p:sp>
      <p:sp>
        <p:nvSpPr>
          <p:cNvPr id="6" name="Footer Placeholder 5"/>
          <p:cNvSpPr>
            <a:spLocks noGrp="1"/>
          </p:cNvSpPr>
          <p:nvPr>
            <p:ph type="ftr" sz="quarter" idx="11"/>
          </p:nvPr>
        </p:nvSpPr>
        <p:spPr/>
        <p:txBody>
          <a:bodyPr/>
          <a:lstStyle>
            <a:lvl1pPr>
              <a:lnSpc>
                <a:spcPts val="1000"/>
              </a:lnSpc>
              <a:defRPr/>
            </a:lvl1pPr>
          </a:lstStyle>
          <a:p>
            <a:r>
              <a:rPr lang="en-US" dirty="0" smtClean="0"/>
              <a:t>Copyright © AQA and its licensors. All rights reserved.</a:t>
            </a:r>
            <a:endParaRPr lang="en-US" dirty="0"/>
          </a:p>
        </p:txBody>
      </p:sp>
    </p:spTree>
    <p:extLst>
      <p:ext uri="{BB962C8B-B14F-4D97-AF65-F5344CB8AC3E}">
        <p14:creationId xmlns:p14="http://schemas.microsoft.com/office/powerpoint/2010/main" val="21044520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16" name="Rectangle 15"/>
          <p:cNvSpPr/>
          <p:nvPr userDrawn="1"/>
        </p:nvSpPr>
        <p:spPr>
          <a:xfrm>
            <a:off x="0" y="899455"/>
            <a:ext cx="8768155" cy="22116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7"/>
          <p:cNvSpPr>
            <a:spLocks noGrp="1"/>
          </p:cNvSpPr>
          <p:nvPr>
            <p:ph type="ftr" sz="quarter" idx="11"/>
          </p:nvPr>
        </p:nvSpPr>
        <p:spPr/>
        <p:txBody>
          <a:bodyPr/>
          <a:lstStyle>
            <a:lvl1pPr>
              <a:lnSpc>
                <a:spcPts val="1000"/>
              </a:lnSpc>
              <a:defRPr/>
            </a:lvl1pPr>
          </a:lstStyle>
          <a:p>
            <a:r>
              <a:rPr lang="en-US" dirty="0" smtClean="0"/>
              <a:t>Copyright © AQA and its licensors. All rights reserved.</a:t>
            </a:r>
            <a:endParaRPr lang="en-US" dirty="0"/>
          </a:p>
        </p:txBody>
      </p:sp>
      <p:sp>
        <p:nvSpPr>
          <p:cNvPr id="11" name="Title 1"/>
          <p:cNvSpPr>
            <a:spLocks noGrp="1"/>
          </p:cNvSpPr>
          <p:nvPr>
            <p:ph type="ctrTitle" hasCustomPrompt="1"/>
          </p:nvPr>
        </p:nvSpPr>
        <p:spPr>
          <a:xfrm>
            <a:off x="540000" y="1666873"/>
            <a:ext cx="4028825" cy="494942"/>
          </a:xfrm>
        </p:spPr>
        <p:txBody>
          <a:bodyPr lIns="0" tIns="0" rIns="0" bIns="0" anchor="t" anchorCtr="0">
            <a:noAutofit/>
          </a:bodyPr>
          <a:lstStyle>
            <a:lvl1pPr algn="l">
              <a:lnSpc>
                <a:spcPts val="3800"/>
              </a:lnSpc>
              <a:defRPr sz="3600" baseline="0">
                <a:solidFill>
                  <a:schemeClr val="tx2"/>
                </a:solidFill>
              </a:defRPr>
            </a:lvl1pPr>
          </a:lstStyle>
          <a:p>
            <a:r>
              <a:rPr lang="en-US" dirty="0" smtClean="0"/>
              <a:t>Thank you</a:t>
            </a:r>
            <a:endParaRPr lang="en-US" dirty="0"/>
          </a:p>
        </p:txBody>
      </p:sp>
      <p:cxnSp>
        <p:nvCxnSpPr>
          <p:cNvPr id="13" name="Straight Connector 12"/>
          <p:cNvCxnSpPr/>
          <p:nvPr userDrawn="1"/>
        </p:nvCxnSpPr>
        <p:spPr>
          <a:xfrm>
            <a:off x="0" y="1191600"/>
            <a:ext cx="4645025" cy="0"/>
          </a:xfrm>
          <a:prstGeom prst="line">
            <a:avLst/>
          </a:prstGeom>
          <a:ln w="762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0" y="2309805"/>
            <a:ext cx="4645025" cy="0"/>
          </a:xfrm>
          <a:prstGeom prst="line">
            <a:avLst/>
          </a:prstGeom>
          <a:ln w="38100" cap="rnd">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 name="Rectangle 1"/>
          <p:cNvSpPr/>
          <p:nvPr userDrawn="1"/>
        </p:nvSpPr>
        <p:spPr>
          <a:xfrm>
            <a:off x="7780867" y="6458400"/>
            <a:ext cx="829733" cy="3651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5" name="Picture 14" descr="AQA_New_logo_no_strapline_RGB_1.5cm_deep.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750" y="278675"/>
            <a:ext cx="1618488" cy="557784"/>
          </a:xfrm>
          <a:prstGeom prst="rect">
            <a:avLst/>
          </a:prstGeom>
        </p:spPr>
      </p:pic>
    </p:spTree>
    <p:extLst>
      <p:ext uri="{BB962C8B-B14F-4D97-AF65-F5344CB8AC3E}">
        <p14:creationId xmlns:p14="http://schemas.microsoft.com/office/powerpoint/2010/main" val="234541670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ection title Dark Blu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337114811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0000" y="441132"/>
            <a:ext cx="8045200" cy="431181"/>
          </a:xfrm>
          <a:prstGeom prst="rect">
            <a:avLst/>
          </a:prstGeom>
        </p:spPr>
        <p:txBody>
          <a:bodyPr vert="horz" lIns="0" tIns="0" rIns="91440" bIns="0" rtlCol="0" anchor="t" anchorCtr="0">
            <a:noAutofit/>
          </a:bodyPr>
          <a:lstStyle/>
          <a:p>
            <a:r>
              <a:rPr lang="en-US" dirty="0" smtClean="0"/>
              <a:t>Presentation title</a:t>
            </a:r>
            <a:endParaRPr lang="en-US" dirty="0"/>
          </a:p>
        </p:txBody>
      </p:sp>
      <p:sp>
        <p:nvSpPr>
          <p:cNvPr id="3" name="Text Placeholder 2"/>
          <p:cNvSpPr>
            <a:spLocks noGrp="1"/>
          </p:cNvSpPr>
          <p:nvPr>
            <p:ph type="body" idx="1"/>
          </p:nvPr>
        </p:nvSpPr>
        <p:spPr>
          <a:xfrm>
            <a:off x="540000" y="1731713"/>
            <a:ext cx="8045200" cy="4406804"/>
          </a:xfrm>
          <a:prstGeom prst="rect">
            <a:avLst/>
          </a:prstGeom>
        </p:spPr>
        <p:txBody>
          <a:bodyPr vert="horz" lIns="0" tIns="0" rIns="9144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976438" y="6617829"/>
            <a:ext cx="2678400" cy="241200"/>
          </a:xfrm>
          <a:prstGeom prst="rect">
            <a:avLst/>
          </a:prstGeom>
        </p:spPr>
        <p:txBody>
          <a:bodyPr vert="horz" lIns="0" tIns="0" rIns="0" bIns="0" rtlCol="0" anchor="t" anchorCtr="0"/>
          <a:lstStyle>
            <a:lvl1pPr algn="r">
              <a:lnSpc>
                <a:spcPts val="1000"/>
              </a:lnSpc>
              <a:defRPr sz="800" b="0" i="0">
                <a:solidFill>
                  <a:schemeClr val="tx1"/>
                </a:solidFill>
                <a:latin typeface="+mn-lt"/>
                <a:cs typeface="AQA Chevin Pro Light"/>
              </a:defRPr>
            </a:lvl1pPr>
          </a:lstStyle>
          <a:p>
            <a:r>
              <a:rPr lang="en-US" dirty="0" smtClean="0"/>
              <a:t>Copyright © AQA and its licensors. All rights reserved.</a:t>
            </a:r>
            <a:endParaRPr lang="en-US" dirty="0"/>
          </a:p>
        </p:txBody>
      </p:sp>
      <p:cxnSp>
        <p:nvCxnSpPr>
          <p:cNvPr id="10" name="Straight Connector 9"/>
          <p:cNvCxnSpPr/>
          <p:nvPr/>
        </p:nvCxnSpPr>
        <p:spPr>
          <a:xfrm>
            <a:off x="0" y="962025"/>
            <a:ext cx="8585200" cy="0"/>
          </a:xfrm>
          <a:prstGeom prst="line">
            <a:avLst/>
          </a:prstGeom>
          <a:ln w="762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0" y="6340475"/>
            <a:ext cx="8585200" cy="0"/>
          </a:xfrm>
          <a:prstGeom prst="line">
            <a:avLst/>
          </a:prstGeom>
          <a:ln w="7620" cap="rnd">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2"/>
          </p:nvPr>
        </p:nvSpPr>
        <p:spPr>
          <a:xfrm>
            <a:off x="540000" y="6621960"/>
            <a:ext cx="1339600" cy="123246"/>
          </a:xfrm>
          <a:prstGeom prst="rect">
            <a:avLst/>
          </a:prstGeom>
        </p:spPr>
        <p:txBody>
          <a:bodyPr vert="horz" lIns="0" tIns="0" rIns="0" bIns="0" rtlCol="0" anchor="t" anchorCtr="0"/>
          <a:lstStyle>
            <a:lvl1pPr algn="l">
              <a:lnSpc>
                <a:spcPts val="1000"/>
              </a:lnSpc>
              <a:defRPr sz="800" b="0" i="0">
                <a:solidFill>
                  <a:schemeClr val="tx1"/>
                </a:solidFill>
                <a:latin typeface="+mn-lt"/>
                <a:cs typeface="AQA Chevin Pro Light"/>
              </a:defRPr>
            </a:lvl1pPr>
          </a:lstStyle>
          <a:p>
            <a:endParaRPr lang="en-US" dirty="0"/>
          </a:p>
        </p:txBody>
      </p:sp>
      <p:pic>
        <p:nvPicPr>
          <p:cNvPr id="8" name="Picture 7" descr="AQA_New_logo_20mm_no_strapline_RGB.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
        <p:nvSpPr>
          <p:cNvPr id="11" name="TextBox 10"/>
          <p:cNvSpPr txBox="1"/>
          <p:nvPr/>
        </p:nvSpPr>
        <p:spPr>
          <a:xfrm>
            <a:off x="540000" y="6415200"/>
            <a:ext cx="1436438" cy="123111"/>
          </a:xfrm>
          <a:prstGeom prst="rect">
            <a:avLst/>
          </a:prstGeom>
          <a:noFill/>
        </p:spPr>
        <p:txBody>
          <a:bodyPr wrap="square" lIns="0" tIns="0" rIns="0" bIns="0" rtlCol="0">
            <a:spAutoFit/>
          </a:bodyPr>
          <a:lstStyle/>
          <a:p>
            <a:fld id="{80DAB091-367A-9141-A74C-3AA754BCBACD}" type="slidenum">
              <a:rPr lang="en-US" sz="800" smtClean="0"/>
              <a:t>‹#›</a:t>
            </a:fld>
            <a:r>
              <a:rPr lang="en-US" sz="800" dirty="0" smtClean="0"/>
              <a:t> of x</a:t>
            </a:r>
            <a:endParaRPr lang="en-US" sz="800" dirty="0"/>
          </a:p>
        </p:txBody>
      </p:sp>
    </p:spTree>
    <p:extLst>
      <p:ext uri="{BB962C8B-B14F-4D97-AF65-F5344CB8AC3E}">
        <p14:creationId xmlns:p14="http://schemas.microsoft.com/office/powerpoint/2010/main" val="404071153"/>
      </p:ext>
    </p:extLst>
  </p:cSld>
  <p:clrMap bg1="lt1" tx1="dk1" bg2="lt2" tx2="dk2" accent1="accent1" accent2="accent2" accent3="accent3" accent4="accent4" accent5="accent5" accent6="accent6" hlink="hlink" folHlink="folHlink"/>
  <p:sldLayoutIdLst>
    <p:sldLayoutId id="2147483661" r:id="rId1"/>
    <p:sldLayoutId id="2147483679" r:id="rId2"/>
    <p:sldLayoutId id="2147483677" r:id="rId3"/>
    <p:sldLayoutId id="2147483680" r:id="rId4"/>
    <p:sldLayoutId id="2147483667" r:id="rId5"/>
    <p:sldLayoutId id="2147483662" r:id="rId6"/>
    <p:sldLayoutId id="2147483664" r:id="rId7"/>
    <p:sldLayoutId id="2147483665" r:id="rId8"/>
    <p:sldLayoutId id="2147483678" r:id="rId9"/>
    <p:sldLayoutId id="2147483669" r:id="rId10"/>
    <p:sldLayoutId id="2147483670" r:id="rId11"/>
    <p:sldLayoutId id="2147483671" r:id="rId12"/>
    <p:sldLayoutId id="2147483672" r:id="rId13"/>
    <p:sldLayoutId id="2147483674" r:id="rId14"/>
    <p:sldLayoutId id="2147483673" r:id="rId15"/>
    <p:sldLayoutId id="2147483675" r:id="rId16"/>
    <p:sldLayoutId id="2147483676" r:id="rId17"/>
  </p:sldLayoutIdLst>
  <p:timing>
    <p:tnLst>
      <p:par>
        <p:cTn id="1" dur="indefinite" restart="never" nodeType="tmRoot"/>
      </p:par>
    </p:tnLst>
  </p:timing>
  <p:hf hdr="0" dt="0"/>
  <p:txStyles>
    <p:titleStyle>
      <a:lvl1pPr algn="l" defTabSz="457200" rtl="0" eaLnBrk="1" latinLnBrk="0" hangingPunct="1">
        <a:lnSpc>
          <a:spcPts val="2800"/>
        </a:lnSpc>
        <a:spcBef>
          <a:spcPct val="0"/>
        </a:spcBef>
        <a:buNone/>
        <a:defRPr sz="2600" b="0" i="0" kern="1200">
          <a:solidFill>
            <a:schemeClr val="tx2"/>
          </a:solidFill>
          <a:latin typeface="AQA Chevin Pro Light"/>
          <a:ea typeface="+mj-ea"/>
          <a:cs typeface="AQA Chevin Pro Light"/>
        </a:defRPr>
      </a:lvl1pPr>
    </p:titleStyle>
    <p:bodyStyle>
      <a:lvl1pPr marL="342900" indent="-342900" algn="l" defTabSz="457200" rtl="0" eaLnBrk="1" latinLnBrk="0" hangingPunct="1">
        <a:lnSpc>
          <a:spcPts val="2000"/>
        </a:lnSpc>
        <a:spcBef>
          <a:spcPct val="20000"/>
        </a:spcBef>
        <a:buFont typeface="Arial"/>
        <a:buChar char="•"/>
        <a:defRPr sz="1800" kern="1200">
          <a:solidFill>
            <a:schemeClr val="tx1"/>
          </a:solidFill>
          <a:latin typeface="+mn-lt"/>
          <a:ea typeface="+mn-ea"/>
          <a:cs typeface="+mn-cs"/>
        </a:defRPr>
      </a:lvl1pPr>
      <a:lvl2pPr marL="742950" indent="-285750" algn="l" defTabSz="457200" rtl="0" eaLnBrk="1" latinLnBrk="0" hangingPunct="1">
        <a:lnSpc>
          <a:spcPts val="2000"/>
        </a:lnSpc>
        <a:spcBef>
          <a:spcPct val="20000"/>
        </a:spcBef>
        <a:buFont typeface="Arial"/>
        <a:buChar char="–"/>
        <a:defRPr sz="1600" kern="1200">
          <a:solidFill>
            <a:schemeClr val="tx1"/>
          </a:solidFill>
          <a:latin typeface="+mn-lt"/>
          <a:ea typeface="+mn-ea"/>
          <a:cs typeface="+mn-cs"/>
        </a:defRPr>
      </a:lvl2pPr>
      <a:lvl3pPr marL="1143000" indent="-228600" algn="l" defTabSz="457200" rtl="0" eaLnBrk="1" latinLnBrk="0" hangingPunct="1">
        <a:lnSpc>
          <a:spcPts val="2000"/>
        </a:lnSpc>
        <a:spcBef>
          <a:spcPct val="20000"/>
        </a:spcBef>
        <a:buFont typeface="Arial"/>
        <a:buChar char="•"/>
        <a:defRPr sz="1400" kern="1200">
          <a:solidFill>
            <a:schemeClr val="tx1"/>
          </a:solidFill>
          <a:latin typeface="+mn-lt"/>
          <a:ea typeface="+mn-ea"/>
          <a:cs typeface="+mn-cs"/>
        </a:defRPr>
      </a:lvl3pPr>
      <a:lvl4pPr marL="1600200" indent="-228600" algn="l" defTabSz="457200" rtl="0" eaLnBrk="1" latinLnBrk="0" hangingPunct="1">
        <a:lnSpc>
          <a:spcPts val="2000"/>
        </a:lnSpc>
        <a:spcBef>
          <a:spcPct val="20000"/>
        </a:spcBef>
        <a:buFont typeface="Arial"/>
        <a:buChar char="–"/>
        <a:defRPr sz="1200" kern="1200">
          <a:solidFill>
            <a:schemeClr val="tx1"/>
          </a:solidFill>
          <a:latin typeface="+mn-lt"/>
          <a:ea typeface="+mn-ea"/>
          <a:cs typeface="+mn-cs"/>
        </a:defRPr>
      </a:lvl4pPr>
      <a:lvl5pPr marL="2057400" indent="-228600" algn="l" defTabSz="457200" rtl="0" eaLnBrk="1" latinLnBrk="0" hangingPunct="1">
        <a:lnSpc>
          <a:spcPts val="2000"/>
        </a:lnSpc>
        <a:spcBef>
          <a:spcPct val="20000"/>
        </a:spcBef>
        <a:buFont typeface="Arial"/>
        <a:buChar char="»"/>
        <a:defRPr sz="10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8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000" y="1303334"/>
            <a:ext cx="7181600" cy="968675"/>
          </a:xfrm>
        </p:spPr>
        <p:txBody>
          <a:bodyPr/>
          <a:lstStyle/>
          <a:p>
            <a:r>
              <a:rPr lang="en-US" dirty="0" smtClean="0"/>
              <a:t>Standard Form</a:t>
            </a:r>
            <a:endParaRPr lang="en-US" dirty="0"/>
          </a:p>
        </p:txBody>
      </p:sp>
      <p:sp>
        <p:nvSpPr>
          <p:cNvPr id="3" name="Subtitle 2"/>
          <p:cNvSpPr>
            <a:spLocks noGrp="1"/>
          </p:cNvSpPr>
          <p:nvPr>
            <p:ph type="subTitle" idx="1"/>
          </p:nvPr>
        </p:nvSpPr>
        <p:spPr>
          <a:xfrm>
            <a:off x="539999" y="2611489"/>
            <a:ext cx="7181601" cy="378312"/>
          </a:xfrm>
        </p:spPr>
        <p:txBody>
          <a:bodyPr/>
          <a:lstStyle/>
          <a:p>
            <a:r>
              <a:rPr lang="en-US" dirty="0"/>
              <a:t>Mathematics for </a:t>
            </a:r>
            <a:r>
              <a:rPr lang="en-US" dirty="0" smtClean="0"/>
              <a:t>A-level </a:t>
            </a:r>
            <a:r>
              <a:rPr lang="en-US" dirty="0"/>
              <a:t>Science</a:t>
            </a:r>
            <a:br>
              <a:rPr lang="en-US" dirty="0"/>
            </a:br>
            <a:endParaRPr lang="en-US" dirty="0"/>
          </a:p>
        </p:txBody>
      </p:sp>
      <p:sp>
        <p:nvSpPr>
          <p:cNvPr id="7" name="Footer Placeholder 3"/>
          <p:cNvSpPr>
            <a:spLocks noGrp="1"/>
          </p:cNvSpPr>
          <p:nvPr>
            <p:ph type="ftr" sz="quarter" idx="3"/>
          </p:nvPr>
        </p:nvSpPr>
        <p:spPr>
          <a:xfrm>
            <a:off x="1976438" y="6617829"/>
            <a:ext cx="2678400" cy="241200"/>
          </a:xfrm>
        </p:spPr>
        <p:txBody>
          <a:bodyPr/>
          <a:lstStyle/>
          <a:p>
            <a:r>
              <a:rPr lang="en-US" dirty="0" smtClean="0"/>
              <a:t>Copyright © AQA and its licensors. All rights reserved.</a:t>
            </a:r>
            <a:endParaRPr lang="en-US" dirty="0"/>
          </a:p>
        </p:txBody>
      </p:sp>
    </p:spTree>
    <p:extLst>
      <p:ext uri="{BB962C8B-B14F-4D97-AF65-F5344CB8AC3E}">
        <p14:creationId xmlns:p14="http://schemas.microsoft.com/office/powerpoint/2010/main" val="18553479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 paper example: A-level Chemistry</a:t>
            </a:r>
            <a:endParaRPr lang="en-GB" dirty="0"/>
          </a:p>
        </p:txBody>
      </p:sp>
      <p:sp>
        <p:nvSpPr>
          <p:cNvPr id="3" name="Footer Placeholder 2"/>
          <p:cNvSpPr>
            <a:spLocks noGrp="1"/>
          </p:cNvSpPr>
          <p:nvPr>
            <p:ph type="ftr" sz="quarter" idx="10"/>
          </p:nvPr>
        </p:nvSpPr>
        <p:spPr/>
        <p:txBody>
          <a:bodyPr/>
          <a:lstStyle/>
          <a:p>
            <a:r>
              <a:rPr lang="en-US" smtClean="0"/>
              <a:t>Copyright © AQA and its licensors. All rights reserved.</a:t>
            </a:r>
            <a:endParaRPr lang="en-US" dirty="0"/>
          </a:p>
        </p:txBody>
      </p:sp>
      <p:pic>
        <p:nvPicPr>
          <p:cNvPr id="2050" name="Picture 2"/>
          <p:cNvPicPr>
            <a:picLocks noGrp="1" noChangeAspect="1" noChangeArrowheads="1"/>
          </p:cNvPicPr>
          <p:nvPr>
            <p:ph sz="quarter" idx="12"/>
          </p:nvPr>
        </p:nvPicPr>
        <p:blipFill>
          <a:blip r:embed="rId2">
            <a:extLst>
              <a:ext uri="{28A0092B-C50C-407E-A947-70E740481C1C}">
                <a14:useLocalDpi xmlns:a14="http://schemas.microsoft.com/office/drawing/2010/main" val="0"/>
              </a:ext>
            </a:extLst>
          </a:blip>
          <a:srcRect/>
          <a:stretch>
            <a:fillRect/>
          </a:stretch>
        </p:blipFill>
        <p:spPr bwMode="auto">
          <a:xfrm>
            <a:off x="1405847" y="1243076"/>
            <a:ext cx="6081369" cy="50367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4321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 paper example: A-level Physics</a:t>
            </a:r>
            <a:endParaRPr lang="en-GB" dirty="0"/>
          </a:p>
        </p:txBody>
      </p:sp>
      <p:sp>
        <p:nvSpPr>
          <p:cNvPr id="3" name="Footer Placeholder 2"/>
          <p:cNvSpPr>
            <a:spLocks noGrp="1"/>
          </p:cNvSpPr>
          <p:nvPr>
            <p:ph type="ftr" sz="quarter" idx="10"/>
          </p:nvPr>
        </p:nvSpPr>
        <p:spPr/>
        <p:txBody>
          <a:bodyPr/>
          <a:lstStyle/>
          <a:p>
            <a:r>
              <a:rPr lang="en-US" smtClean="0"/>
              <a:t>Copyright © AQA and its licensors. All rights reserved.</a:t>
            </a:r>
            <a:endParaRPr lang="en-US" dirty="0"/>
          </a:p>
        </p:txBody>
      </p:sp>
      <p:pic>
        <p:nvPicPr>
          <p:cNvPr id="3074" name="Picture 2"/>
          <p:cNvPicPr>
            <a:picLocks noGrp="1" noChangeAspect="1" noChangeArrowheads="1"/>
          </p:cNvPicPr>
          <p:nvPr>
            <p:ph sz="quarter" idx="12"/>
          </p:nvPr>
        </p:nvPicPr>
        <p:blipFill>
          <a:blip r:embed="rId2">
            <a:extLst>
              <a:ext uri="{28A0092B-C50C-407E-A947-70E740481C1C}">
                <a14:useLocalDpi xmlns:a14="http://schemas.microsoft.com/office/drawing/2010/main" val="0"/>
              </a:ext>
            </a:extLst>
          </a:blip>
          <a:srcRect/>
          <a:stretch>
            <a:fillRect/>
          </a:stretch>
        </p:blipFill>
        <p:spPr bwMode="auto">
          <a:xfrm>
            <a:off x="539750" y="2292213"/>
            <a:ext cx="8047038" cy="32848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28430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standard form important?</a:t>
            </a:r>
            <a:endParaRPr lang="en-US" dirty="0"/>
          </a:p>
        </p:txBody>
      </p:sp>
      <p:sp>
        <p:nvSpPr>
          <p:cNvPr id="3" name="Footer Placeholder 2"/>
          <p:cNvSpPr>
            <a:spLocks noGrp="1"/>
          </p:cNvSpPr>
          <p:nvPr>
            <p:ph type="ftr" sz="quarter" idx="3"/>
          </p:nvPr>
        </p:nvSpPr>
        <p:spPr>
          <a:xfrm>
            <a:off x="1976438" y="6617829"/>
            <a:ext cx="2678400" cy="241200"/>
          </a:xfrm>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124857"/>
            <a:ext cx="8253238" cy="5013660"/>
          </a:xfrm>
        </p:spPr>
        <p:txBody>
          <a:bodyPr/>
          <a:lstStyle/>
          <a:p>
            <a:pPr marL="0" indent="0">
              <a:buNone/>
            </a:pPr>
            <a:r>
              <a:rPr lang="en-US" dirty="0" smtClean="0"/>
              <a:t>We use standard form to easily manage very large or very small numbers.</a:t>
            </a:r>
          </a:p>
          <a:p>
            <a:pPr marL="0" indent="0">
              <a:buNone/>
            </a:pPr>
            <a:endParaRPr lang="en-US" dirty="0"/>
          </a:p>
          <a:p>
            <a:pPr marL="0" indent="0">
              <a:buNone/>
            </a:pPr>
            <a:r>
              <a:rPr lang="en-US" dirty="0" smtClean="0"/>
              <a:t>For example, the number 0.00000000000087 may be written as </a:t>
            </a:r>
            <a:r>
              <a:rPr lang="en-GB" dirty="0" smtClean="0"/>
              <a:t>8.7 × 10</a:t>
            </a:r>
            <a:r>
              <a:rPr lang="en-GB" baseline="30000" dirty="0"/>
              <a:t>-13 </a:t>
            </a:r>
            <a:endParaRPr lang="en-GB" baseline="30000" dirty="0" smtClean="0"/>
          </a:p>
          <a:p>
            <a:pPr marL="0" indent="0">
              <a:buNone/>
            </a:pPr>
            <a:endParaRPr lang="en-GB" dirty="0" smtClean="0"/>
          </a:p>
          <a:p>
            <a:pPr marL="0" indent="0">
              <a:buNone/>
            </a:pPr>
            <a:r>
              <a:rPr lang="en-GB" dirty="0" smtClean="0"/>
              <a:t>In this form, </a:t>
            </a:r>
            <a:r>
              <a:rPr lang="en-GB" dirty="0">
                <a:solidFill>
                  <a:srgbClr val="FF0000"/>
                </a:solidFill>
              </a:rPr>
              <a:t>8.7</a:t>
            </a:r>
            <a:r>
              <a:rPr lang="en-GB" dirty="0"/>
              <a:t> × </a:t>
            </a:r>
            <a:r>
              <a:rPr lang="en-GB" dirty="0">
                <a:solidFill>
                  <a:srgbClr val="0000FF"/>
                </a:solidFill>
              </a:rPr>
              <a:t>10</a:t>
            </a:r>
            <a:r>
              <a:rPr lang="en-GB" baseline="30000" dirty="0">
                <a:solidFill>
                  <a:srgbClr val="0000FF"/>
                </a:solidFill>
              </a:rPr>
              <a:t>-13 </a:t>
            </a:r>
            <a:r>
              <a:rPr lang="en-GB" dirty="0" smtClean="0"/>
              <a:t>is the product of two numbers: </a:t>
            </a:r>
            <a:r>
              <a:rPr lang="en-GB" dirty="0">
                <a:solidFill>
                  <a:srgbClr val="FF0000"/>
                </a:solidFill>
              </a:rPr>
              <a:t>8.7</a:t>
            </a:r>
            <a:r>
              <a:rPr lang="en-GB" i="1" dirty="0"/>
              <a:t> </a:t>
            </a:r>
            <a:r>
              <a:rPr lang="en-GB" dirty="0" smtClean="0"/>
              <a:t>is the </a:t>
            </a:r>
            <a:r>
              <a:rPr lang="en-GB" b="1" dirty="0" smtClean="0">
                <a:solidFill>
                  <a:srgbClr val="FF0000"/>
                </a:solidFill>
              </a:rPr>
              <a:t>digit number</a:t>
            </a:r>
            <a:r>
              <a:rPr lang="en-GB" dirty="0" smtClean="0"/>
              <a:t>, and</a:t>
            </a:r>
            <a:r>
              <a:rPr lang="en-GB" i="1" dirty="0" smtClean="0"/>
              <a:t> </a:t>
            </a:r>
            <a:r>
              <a:rPr lang="en-GB" dirty="0">
                <a:solidFill>
                  <a:srgbClr val="0000FF"/>
                </a:solidFill>
              </a:rPr>
              <a:t>10</a:t>
            </a:r>
            <a:r>
              <a:rPr lang="en-GB" baseline="30000" dirty="0">
                <a:solidFill>
                  <a:srgbClr val="0000FF"/>
                </a:solidFill>
              </a:rPr>
              <a:t>-13</a:t>
            </a:r>
            <a:r>
              <a:rPr lang="en-GB" baseline="30000" dirty="0">
                <a:solidFill>
                  <a:srgbClr val="311E5A"/>
                </a:solidFill>
              </a:rPr>
              <a:t> </a:t>
            </a:r>
            <a:r>
              <a:rPr lang="en-GB" dirty="0" smtClean="0"/>
              <a:t>is the </a:t>
            </a:r>
            <a:r>
              <a:rPr lang="en-GB" b="1" dirty="0" smtClean="0">
                <a:solidFill>
                  <a:srgbClr val="0000FF"/>
                </a:solidFill>
              </a:rPr>
              <a:t>exponential number</a:t>
            </a:r>
            <a:r>
              <a:rPr lang="en-GB" dirty="0" smtClean="0"/>
              <a:t>.</a:t>
            </a:r>
          </a:p>
          <a:p>
            <a:pPr marL="0" indent="0">
              <a:buNone/>
            </a:pPr>
            <a:endParaRPr lang="en-GB" dirty="0" smtClean="0"/>
          </a:p>
          <a:p>
            <a:pPr marL="0" indent="0">
              <a:buNone/>
            </a:pPr>
            <a:r>
              <a:rPr lang="en-GB" dirty="0" smtClean="0"/>
              <a:t>A number is in standard form when it is written as a </a:t>
            </a:r>
            <a:r>
              <a:rPr lang="en-GB" dirty="0"/>
              <a:t>× </a:t>
            </a:r>
            <a:r>
              <a:rPr lang="en-GB" dirty="0" smtClean="0"/>
              <a:t>10</a:t>
            </a:r>
            <a:r>
              <a:rPr lang="en-GB" baseline="30000" dirty="0" smtClean="0"/>
              <a:t>n</a:t>
            </a:r>
            <a:r>
              <a:rPr lang="en-GB" dirty="0" smtClean="0"/>
              <a:t>, where 1 ≤ a &lt; 10</a:t>
            </a:r>
          </a:p>
          <a:p>
            <a:pPr marL="0" indent="0">
              <a:buNone/>
            </a:pPr>
            <a:endParaRPr lang="en-GB" baseline="30000" dirty="0"/>
          </a:p>
          <a:p>
            <a:pPr marL="0" indent="0">
              <a:buNone/>
            </a:pPr>
            <a:r>
              <a:rPr lang="en-GB" dirty="0" smtClean="0"/>
              <a:t>Here are some further examples of numbers in standard form.</a:t>
            </a:r>
          </a:p>
          <a:p>
            <a:pPr marL="0" indent="0">
              <a:buNone/>
            </a:pPr>
            <a:endParaRPr lang="en-GB" dirty="0"/>
          </a:p>
          <a:p>
            <a:pPr marL="0" indent="0">
              <a:buNone/>
            </a:pPr>
            <a:endParaRPr lang="en-GB" baseline="30000" dirty="0"/>
          </a:p>
          <a:p>
            <a:pPr marL="0" indent="0">
              <a:buNone/>
            </a:pP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722889247"/>
              </p:ext>
            </p:extLst>
          </p:nvPr>
        </p:nvGraphicFramePr>
        <p:xfrm>
          <a:off x="1693896" y="4155625"/>
          <a:ext cx="5508038" cy="1982892"/>
        </p:xfrm>
        <a:graphic>
          <a:graphicData uri="http://schemas.openxmlformats.org/drawingml/2006/table">
            <a:tbl>
              <a:tblPr firstRow="1" bandRow="1">
                <a:tableStyleId>{9DCAF9ED-07DC-4A11-8D7F-57B35C25682E}</a:tableStyleId>
              </a:tblPr>
              <a:tblGrid>
                <a:gridCol w="2754019"/>
                <a:gridCol w="2754019"/>
              </a:tblGrid>
              <a:tr h="330482">
                <a:tc>
                  <a:txBody>
                    <a:bodyPr/>
                    <a:lstStyle/>
                    <a:p>
                      <a:pPr algn="ctr"/>
                      <a:r>
                        <a:rPr lang="en-GB" sz="1600" dirty="0" smtClean="0"/>
                        <a:t>Decimal</a:t>
                      </a:r>
                      <a:endParaRPr lang="en-GB" sz="1600" dirty="0"/>
                    </a:p>
                  </a:txBody>
                  <a:tcPr marL="82621" marR="82621" marT="41310" marB="4131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GB" sz="1600" dirty="0" smtClean="0"/>
                        <a:t>Standard Form</a:t>
                      </a:r>
                      <a:endParaRPr lang="en-GB" sz="1600" dirty="0"/>
                    </a:p>
                  </a:txBody>
                  <a:tcPr marL="82621" marR="82621" marT="41310" marB="4131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30482">
                <a:tc>
                  <a:txBody>
                    <a:bodyPr/>
                    <a:lstStyle/>
                    <a:p>
                      <a:pPr algn="ctr"/>
                      <a:r>
                        <a:rPr lang="en-GB" sz="1600" dirty="0" smtClean="0"/>
                        <a:t>134</a:t>
                      </a:r>
                      <a:r>
                        <a:rPr lang="en-GB" sz="1600" baseline="0" dirty="0" smtClean="0"/>
                        <a:t> </a:t>
                      </a:r>
                      <a:r>
                        <a:rPr lang="en-GB" sz="1600" dirty="0" smtClean="0"/>
                        <a:t>000</a:t>
                      </a:r>
                      <a:endParaRPr lang="en-GB" sz="1600" dirty="0"/>
                    </a:p>
                  </a:txBody>
                  <a:tcPr marL="82621" marR="82621" marT="41310" marB="4131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GB" sz="1600" dirty="0" smtClean="0"/>
                        <a:t>1.34 </a:t>
                      </a:r>
                      <a:r>
                        <a:rPr lang="en-GB" sz="1600" i="0" dirty="0" smtClean="0"/>
                        <a:t>×</a:t>
                      </a:r>
                      <a:r>
                        <a:rPr lang="en-GB" sz="1600" i="0" baseline="0" dirty="0" smtClean="0"/>
                        <a:t> 10</a:t>
                      </a:r>
                      <a:r>
                        <a:rPr lang="en-GB" sz="1600" i="0" baseline="30000" dirty="0" smtClean="0"/>
                        <a:t>5</a:t>
                      </a:r>
                      <a:endParaRPr lang="en-GB" sz="1600" baseline="30000" dirty="0"/>
                    </a:p>
                  </a:txBody>
                  <a:tcPr marL="82621" marR="82621" marT="41310" marB="4131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30482">
                <a:tc>
                  <a:txBody>
                    <a:bodyPr/>
                    <a:lstStyle/>
                    <a:p>
                      <a:pPr algn="ctr"/>
                      <a:r>
                        <a:rPr lang="en-GB" sz="1600" dirty="0" smtClean="0"/>
                        <a:t>0.0034</a:t>
                      </a:r>
                      <a:endParaRPr lang="en-GB" sz="1600" dirty="0"/>
                    </a:p>
                  </a:txBody>
                  <a:tcPr marL="82621" marR="82621" marT="41310" marB="4131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GB" sz="1600" dirty="0" smtClean="0"/>
                        <a:t>3.4 </a:t>
                      </a:r>
                      <a:r>
                        <a:rPr lang="en-GB" sz="1600" i="0" dirty="0" smtClean="0"/>
                        <a:t>×</a:t>
                      </a:r>
                      <a:r>
                        <a:rPr lang="en-GB" sz="1600" i="0" baseline="0" dirty="0" smtClean="0"/>
                        <a:t> 10</a:t>
                      </a:r>
                      <a:r>
                        <a:rPr lang="en-GB" sz="1600" i="0" baseline="30000" dirty="0" smtClean="0"/>
                        <a:t>–3</a:t>
                      </a:r>
                      <a:endParaRPr lang="en-GB" sz="1600" baseline="30000" dirty="0"/>
                    </a:p>
                  </a:txBody>
                  <a:tcPr marL="82621" marR="82621" marT="41310" marB="4131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30482">
                <a:tc>
                  <a:txBody>
                    <a:bodyPr/>
                    <a:lstStyle/>
                    <a:p>
                      <a:pPr algn="ctr"/>
                      <a:r>
                        <a:rPr lang="en-GB" sz="1600" dirty="0" smtClean="0"/>
                        <a:t>82</a:t>
                      </a:r>
                      <a:r>
                        <a:rPr lang="en-GB" sz="1600" baseline="0" dirty="0" smtClean="0"/>
                        <a:t> </a:t>
                      </a:r>
                      <a:r>
                        <a:rPr lang="en-GB" sz="1600" dirty="0" smtClean="0"/>
                        <a:t>000</a:t>
                      </a:r>
                      <a:r>
                        <a:rPr lang="en-GB" sz="1600" baseline="0" dirty="0" smtClean="0"/>
                        <a:t> </a:t>
                      </a:r>
                      <a:r>
                        <a:rPr lang="en-GB" sz="1600" dirty="0" smtClean="0"/>
                        <a:t>000</a:t>
                      </a:r>
                      <a:endParaRPr lang="en-GB" sz="1600" dirty="0"/>
                    </a:p>
                  </a:txBody>
                  <a:tcPr marL="82621" marR="82621" marT="41310" marB="4131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600" dirty="0" smtClean="0"/>
                        <a:t>8.2 </a:t>
                      </a:r>
                      <a:r>
                        <a:rPr lang="en-GB" sz="1600" i="0" dirty="0" smtClean="0"/>
                        <a:t>×</a:t>
                      </a:r>
                      <a:r>
                        <a:rPr lang="en-GB" sz="1600" i="0" baseline="0" dirty="0" smtClean="0"/>
                        <a:t> 10</a:t>
                      </a:r>
                      <a:r>
                        <a:rPr lang="en-GB" sz="1600" i="0" baseline="30000" dirty="0" smtClean="0"/>
                        <a:t>7</a:t>
                      </a:r>
                      <a:endParaRPr lang="en-GB" sz="1600" baseline="30000" dirty="0" smtClean="0"/>
                    </a:p>
                  </a:txBody>
                  <a:tcPr marL="82621" marR="82621" marT="41310" marB="4131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30482">
                <a:tc>
                  <a:txBody>
                    <a:bodyPr/>
                    <a:lstStyle/>
                    <a:p>
                      <a:pPr algn="ctr"/>
                      <a:r>
                        <a:rPr lang="en-GB" sz="1600" dirty="0" smtClean="0"/>
                        <a:t>270</a:t>
                      </a:r>
                      <a:endParaRPr lang="en-GB" sz="1600" dirty="0"/>
                    </a:p>
                  </a:txBody>
                  <a:tcPr marL="82621" marR="82621" marT="41310" marB="4131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600" dirty="0" smtClean="0"/>
                        <a:t>2.7 </a:t>
                      </a:r>
                      <a:r>
                        <a:rPr lang="en-GB" sz="1600" i="0" dirty="0" smtClean="0"/>
                        <a:t>×</a:t>
                      </a:r>
                      <a:r>
                        <a:rPr lang="en-GB" sz="1600" i="0" baseline="0" dirty="0" smtClean="0"/>
                        <a:t> 10</a:t>
                      </a:r>
                      <a:r>
                        <a:rPr lang="en-GB" sz="1600" i="0" baseline="30000" dirty="0" smtClean="0"/>
                        <a:t>2</a:t>
                      </a:r>
                      <a:endParaRPr lang="en-GB" sz="1600" baseline="30000" dirty="0" smtClean="0"/>
                    </a:p>
                  </a:txBody>
                  <a:tcPr marL="82621" marR="82621" marT="41310" marB="4131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30482">
                <a:tc>
                  <a:txBody>
                    <a:bodyPr/>
                    <a:lstStyle/>
                    <a:p>
                      <a:pPr algn="ctr"/>
                      <a:r>
                        <a:rPr lang="en-GB" sz="1600" dirty="0" smtClean="0"/>
                        <a:t>0.000000000026</a:t>
                      </a:r>
                      <a:endParaRPr lang="en-GB" sz="1600" dirty="0"/>
                    </a:p>
                  </a:txBody>
                  <a:tcPr marL="82621" marR="82621" marT="41310" marB="4131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600" dirty="0" smtClean="0"/>
                        <a:t>2.6 </a:t>
                      </a:r>
                      <a:r>
                        <a:rPr lang="en-GB" sz="1600" i="0" dirty="0" smtClean="0"/>
                        <a:t>×</a:t>
                      </a:r>
                      <a:r>
                        <a:rPr lang="en-GB" sz="1600" i="0" baseline="0" dirty="0" smtClean="0"/>
                        <a:t> 10</a:t>
                      </a:r>
                      <a:r>
                        <a:rPr lang="en-GB" sz="1600" i="0" baseline="30000" dirty="0" smtClean="0"/>
                        <a:t>–11</a:t>
                      </a:r>
                      <a:endParaRPr lang="en-GB" sz="1600" baseline="30000" dirty="0" smtClean="0"/>
                    </a:p>
                  </a:txBody>
                  <a:tcPr marL="82621" marR="82621" marT="41310" marB="4131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79166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ounded Rectangle 15"/>
          <p:cNvSpPr/>
          <p:nvPr/>
        </p:nvSpPr>
        <p:spPr>
          <a:xfrm>
            <a:off x="3197923" y="5297714"/>
            <a:ext cx="2336810" cy="749905"/>
          </a:xfrm>
          <a:prstGeom prst="round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5" name="Rounded Rectangle 14"/>
          <p:cNvSpPr/>
          <p:nvPr/>
        </p:nvSpPr>
        <p:spPr>
          <a:xfrm>
            <a:off x="3197923" y="3127380"/>
            <a:ext cx="2336810" cy="911231"/>
          </a:xfrm>
          <a:prstGeom prst="round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US" dirty="0" smtClean="0"/>
              <a:t>Converting between decimal and standard form</a:t>
            </a:r>
            <a:endParaRPr lang="en-US" dirty="0"/>
          </a:p>
        </p:txBody>
      </p:sp>
      <p:sp>
        <p:nvSpPr>
          <p:cNvPr id="3" name="Footer Placeholder 2"/>
          <p:cNvSpPr>
            <a:spLocks noGrp="1"/>
          </p:cNvSpPr>
          <p:nvPr>
            <p:ph type="ftr" sz="quarter" idx="3"/>
          </p:nvPr>
        </p:nvSpPr>
        <p:spPr>
          <a:xfrm>
            <a:off x="1976438" y="6617829"/>
            <a:ext cx="2678400" cy="241200"/>
          </a:xfrm>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259417"/>
            <a:ext cx="8045200" cy="4879100"/>
          </a:xfrm>
        </p:spPr>
        <p:txBody>
          <a:bodyPr/>
          <a:lstStyle/>
          <a:p>
            <a:pPr marL="0" indent="0">
              <a:buNone/>
            </a:pPr>
            <a:r>
              <a:rPr lang="en-GB" dirty="0" smtClean="0"/>
              <a:t>In standard form, the power of 10 shows the number of places the decimal point must be shifted to give the number in decimal form.  A positive power will shift to the </a:t>
            </a:r>
            <a:r>
              <a:rPr lang="en-GB" b="1" dirty="0" smtClean="0"/>
              <a:t>right</a:t>
            </a:r>
            <a:r>
              <a:rPr lang="en-GB" dirty="0" smtClean="0"/>
              <a:t>, and a negative power will shift to the </a:t>
            </a:r>
            <a:r>
              <a:rPr lang="en-GB" b="1" dirty="0" smtClean="0"/>
              <a:t>left</a:t>
            </a:r>
            <a:r>
              <a:rPr lang="en-GB" dirty="0" smtClean="0"/>
              <a:t>.</a:t>
            </a:r>
            <a:endParaRPr lang="en-GB" baseline="30000" dirty="0" smtClean="0"/>
          </a:p>
          <a:p>
            <a:pPr marL="0" indent="0">
              <a:buNone/>
            </a:pPr>
            <a:endParaRPr lang="en-GB" sz="100" dirty="0" smtClean="0"/>
          </a:p>
          <a:p>
            <a:pPr marL="0" indent="0">
              <a:buNone/>
            </a:pPr>
            <a:r>
              <a:rPr lang="en-GB" dirty="0" smtClean="0"/>
              <a:t>In standard form, the digit number also contains the number of </a:t>
            </a:r>
            <a:r>
              <a:rPr lang="en-GB" b="1" dirty="0" smtClean="0"/>
              <a:t>significant figures </a:t>
            </a:r>
            <a:r>
              <a:rPr lang="en-GB" dirty="0" smtClean="0"/>
              <a:t>in the number.  The exponential number positions the decimal point.</a:t>
            </a:r>
          </a:p>
          <a:p>
            <a:pPr marL="0" indent="0">
              <a:buNone/>
            </a:pPr>
            <a:endParaRPr lang="en-GB" dirty="0"/>
          </a:p>
          <a:p>
            <a:pPr marL="0" indent="0">
              <a:buNone/>
            </a:pPr>
            <a:endParaRPr lang="en-GB" dirty="0"/>
          </a:p>
          <a:p>
            <a:pPr marL="0" indent="0">
              <a:buNone/>
            </a:pPr>
            <a:endParaRPr lang="en-GB" dirty="0" smtClean="0"/>
          </a:p>
          <a:p>
            <a:pPr marL="0" indent="0">
              <a:buNone/>
            </a:pPr>
            <a:endParaRPr lang="en-GB" dirty="0"/>
          </a:p>
          <a:p>
            <a:pPr marL="0" indent="0">
              <a:buNone/>
            </a:pPr>
            <a:r>
              <a:rPr lang="en-GB" dirty="0" smtClean="0"/>
              <a:t>To convert to standard form, shift the decimal until there is one non-zero digit left of the decimal point, and count the number of places the decimal point has “moved” (this will be negative if your initial number was less than one).  This number is the power of 10.</a:t>
            </a:r>
            <a:endParaRPr lang="en-GB" dirty="0"/>
          </a:p>
        </p:txBody>
      </p:sp>
      <p:sp>
        <p:nvSpPr>
          <p:cNvPr id="4" name="TextBox 3"/>
          <p:cNvSpPr txBox="1"/>
          <p:nvPr/>
        </p:nvSpPr>
        <p:spPr>
          <a:xfrm>
            <a:off x="2298094" y="3127380"/>
            <a:ext cx="4088191" cy="646331"/>
          </a:xfrm>
          <a:prstGeom prst="rect">
            <a:avLst/>
          </a:prstGeom>
          <a:noFill/>
        </p:spPr>
        <p:txBody>
          <a:bodyPr wrap="square" rtlCol="0">
            <a:spAutoFit/>
          </a:bodyPr>
          <a:lstStyle/>
          <a:p>
            <a:pPr algn="ctr"/>
            <a:r>
              <a:rPr lang="en-GB" dirty="0" smtClean="0"/>
              <a:t>8.7 </a:t>
            </a:r>
            <a:r>
              <a:rPr lang="en-GB" dirty="0"/>
              <a:t>× </a:t>
            </a:r>
            <a:r>
              <a:rPr lang="en-GB" dirty="0" smtClean="0"/>
              <a:t>10</a:t>
            </a:r>
            <a:r>
              <a:rPr lang="en-GB" baseline="30000" dirty="0" smtClean="0"/>
              <a:t>–4 </a:t>
            </a:r>
            <a:r>
              <a:rPr lang="en-GB" dirty="0" smtClean="0"/>
              <a:t>=</a:t>
            </a:r>
            <a:r>
              <a:rPr lang="en-GB" baseline="30000" dirty="0" smtClean="0"/>
              <a:t> </a:t>
            </a:r>
            <a:r>
              <a:rPr lang="en-GB" dirty="0" smtClean="0"/>
              <a:t>0.00087  </a:t>
            </a:r>
            <a:endParaRPr lang="en-GB" baseline="30000" dirty="0"/>
          </a:p>
          <a:p>
            <a:pPr algn="ctr"/>
            <a:endParaRPr lang="en-GB" dirty="0"/>
          </a:p>
        </p:txBody>
      </p:sp>
      <p:sp>
        <p:nvSpPr>
          <p:cNvPr id="11" name="Left Arrow 10"/>
          <p:cNvSpPr/>
          <p:nvPr/>
        </p:nvSpPr>
        <p:spPr>
          <a:xfrm>
            <a:off x="4654838" y="3496712"/>
            <a:ext cx="570305" cy="184666"/>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TextBox 11"/>
          <p:cNvSpPr txBox="1"/>
          <p:nvPr/>
        </p:nvSpPr>
        <p:spPr>
          <a:xfrm>
            <a:off x="3757961" y="3669279"/>
            <a:ext cx="1210588" cy="369332"/>
          </a:xfrm>
          <a:prstGeom prst="rect">
            <a:avLst/>
          </a:prstGeom>
          <a:noFill/>
        </p:spPr>
        <p:txBody>
          <a:bodyPr wrap="none" rtlCol="0">
            <a:spAutoFit/>
          </a:bodyPr>
          <a:lstStyle/>
          <a:p>
            <a:r>
              <a:rPr lang="en-GB" dirty="0" smtClean="0"/>
              <a:t>Shift 4 left</a:t>
            </a:r>
            <a:endParaRPr lang="en-GB" dirty="0"/>
          </a:p>
        </p:txBody>
      </p:sp>
      <p:sp>
        <p:nvSpPr>
          <p:cNvPr id="13" name="TextBox 12"/>
          <p:cNvSpPr txBox="1"/>
          <p:nvPr/>
        </p:nvSpPr>
        <p:spPr>
          <a:xfrm>
            <a:off x="3197923" y="5297714"/>
            <a:ext cx="2441694" cy="646331"/>
          </a:xfrm>
          <a:prstGeom prst="rect">
            <a:avLst/>
          </a:prstGeom>
          <a:noFill/>
        </p:spPr>
        <p:txBody>
          <a:bodyPr wrap="none" rtlCol="0">
            <a:spAutoFit/>
          </a:bodyPr>
          <a:lstStyle/>
          <a:p>
            <a:r>
              <a:rPr lang="en-GB" dirty="0" smtClean="0"/>
              <a:t>328 000 = 3.28 </a:t>
            </a:r>
            <a:r>
              <a:rPr lang="en-GB" dirty="0"/>
              <a:t>× </a:t>
            </a:r>
            <a:r>
              <a:rPr lang="en-GB" dirty="0" smtClean="0"/>
              <a:t>10</a:t>
            </a:r>
            <a:r>
              <a:rPr lang="en-GB" baseline="30000" dirty="0"/>
              <a:t>5</a:t>
            </a:r>
            <a:r>
              <a:rPr lang="en-GB" baseline="30000" dirty="0" smtClean="0"/>
              <a:t> </a:t>
            </a:r>
            <a:r>
              <a:rPr lang="en-GB" dirty="0" smtClean="0"/>
              <a:t> </a:t>
            </a:r>
            <a:endParaRPr lang="en-GB" baseline="30000" dirty="0"/>
          </a:p>
          <a:p>
            <a:endParaRPr lang="en-GB" dirty="0"/>
          </a:p>
        </p:txBody>
      </p:sp>
      <p:sp>
        <p:nvSpPr>
          <p:cNvPr id="14" name="Left Arrow 13"/>
          <p:cNvSpPr/>
          <p:nvPr/>
        </p:nvSpPr>
        <p:spPr>
          <a:xfrm>
            <a:off x="3386313" y="5715423"/>
            <a:ext cx="743296" cy="228621"/>
          </a:xfrm>
          <a:prstGeom prst="leftArrow">
            <a:avLst/>
          </a:prstGeom>
          <a:solidFill>
            <a:srgbClr val="3273A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rgbClr val="0000FF"/>
              </a:solidFill>
            </a:endParaRPr>
          </a:p>
        </p:txBody>
      </p:sp>
    </p:spTree>
    <p:extLst>
      <p:ext uri="{BB962C8B-B14F-4D97-AF65-F5344CB8AC3E}">
        <p14:creationId xmlns:p14="http://schemas.microsoft.com/office/powerpoint/2010/main" val="541003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Standard form calculations on your calculator</a:t>
            </a:r>
            <a:endParaRPr lang="en-US" dirty="0"/>
          </a:p>
        </p:txBody>
      </p:sp>
      <p:sp>
        <p:nvSpPr>
          <p:cNvPr id="5" name="Content Placeholder 4"/>
          <p:cNvSpPr>
            <a:spLocks noGrp="1"/>
          </p:cNvSpPr>
          <p:nvPr>
            <p:ph idx="1"/>
          </p:nvPr>
        </p:nvSpPr>
        <p:spPr>
          <a:xfrm>
            <a:off x="540000" y="1308380"/>
            <a:ext cx="8045200" cy="4406804"/>
          </a:xfrm>
        </p:spPr>
        <p:txBody>
          <a:bodyPr/>
          <a:lstStyle/>
          <a:p>
            <a:pPr marL="0" indent="0">
              <a:buNone/>
            </a:pPr>
            <a:r>
              <a:rPr lang="en-US" dirty="0" smtClean="0"/>
              <a:t>To type a number in standard form on your calculator, </a:t>
            </a:r>
          </a:p>
          <a:p>
            <a:pPr marL="0" indent="0">
              <a:buNone/>
            </a:pPr>
            <a:endParaRPr lang="en-US" dirty="0" smtClean="0"/>
          </a:p>
          <a:p>
            <a:pPr marL="0" indent="0">
              <a:buNone/>
            </a:pPr>
            <a:r>
              <a:rPr lang="en-US" dirty="0"/>
              <a:t>	</a:t>
            </a:r>
            <a:r>
              <a:rPr lang="en-US" dirty="0" smtClean="0"/>
              <a:t>- Input the digit number followed by the multiplication sign.</a:t>
            </a:r>
          </a:p>
          <a:p>
            <a:pPr marL="0" indent="0">
              <a:buNone/>
            </a:pPr>
            <a:endParaRPr lang="en-US" dirty="0" smtClean="0"/>
          </a:p>
          <a:p>
            <a:pPr marL="0" indent="0">
              <a:buNone/>
            </a:pPr>
            <a:r>
              <a:rPr lang="en-US" dirty="0"/>
              <a:t>	</a:t>
            </a:r>
            <a:r>
              <a:rPr lang="en-US" dirty="0" smtClean="0"/>
              <a:t>- Locate the “10</a:t>
            </a:r>
            <a:r>
              <a:rPr lang="en-US" i="1" baseline="30000" dirty="0" smtClean="0">
                <a:latin typeface="Times New Roman" panose="02020603050405020304" pitchFamily="18" charset="0"/>
                <a:ea typeface="ＭＳ ゴシック"/>
                <a:cs typeface="Times New Roman" panose="02020603050405020304" pitchFamily="18" charset="0"/>
              </a:rPr>
              <a:t>x</a:t>
            </a:r>
            <a:r>
              <a:rPr lang="en-US" dirty="0" smtClean="0"/>
              <a:t>” symbol, and use this to insert the exponent. </a:t>
            </a:r>
          </a:p>
          <a:p>
            <a:pPr marL="0" indent="0">
              <a:buNone/>
            </a:pPr>
            <a:r>
              <a:rPr lang="en-US" dirty="0" smtClean="0"/>
              <a:t> </a:t>
            </a:r>
          </a:p>
          <a:p>
            <a:pPr marL="0" indent="0">
              <a:buNone/>
            </a:pPr>
            <a:r>
              <a:rPr lang="en-US" dirty="0"/>
              <a:t>	</a:t>
            </a:r>
            <a:r>
              <a:rPr lang="en-US" dirty="0" smtClean="0"/>
              <a:t>- Check your equation for any needed brackets.</a:t>
            </a:r>
          </a:p>
          <a:p>
            <a:pPr marL="0" indent="0">
              <a:buNone/>
            </a:pPr>
            <a:endParaRPr lang="en-US" dirty="0" smtClean="0"/>
          </a:p>
          <a:p>
            <a:pPr marL="0" indent="0">
              <a:buNone/>
            </a:pPr>
            <a:endParaRPr lang="en-US" dirty="0"/>
          </a:p>
          <a:p>
            <a:pPr marL="0" indent="0">
              <a:buNone/>
            </a:pPr>
            <a:endParaRPr lang="en-US" dirty="0"/>
          </a:p>
          <a:p>
            <a:pPr marL="0" indent="0">
              <a:buNone/>
            </a:pPr>
            <a:r>
              <a:rPr lang="en-US" dirty="0" smtClean="0"/>
              <a:t>To check, multiply 6.1 </a:t>
            </a:r>
            <a:r>
              <a:rPr lang="en-GB" dirty="0" smtClean="0"/>
              <a:t>× 10</a:t>
            </a:r>
            <a:r>
              <a:rPr lang="en-GB" baseline="30000" dirty="0" smtClean="0"/>
              <a:t>4</a:t>
            </a:r>
            <a:r>
              <a:rPr lang="en-GB" dirty="0" smtClean="0"/>
              <a:t> and 2 × 10</a:t>
            </a:r>
            <a:r>
              <a:rPr lang="en-GB" baseline="30000" dirty="0" smtClean="0"/>
              <a:t>3</a:t>
            </a:r>
            <a:r>
              <a:rPr lang="en-GB" dirty="0" smtClean="0"/>
              <a:t>.  The answer should be 1.22 × 10</a:t>
            </a:r>
            <a:r>
              <a:rPr lang="en-GB" baseline="30000" dirty="0" smtClean="0"/>
              <a:t>8</a:t>
            </a:r>
          </a:p>
          <a:p>
            <a:pPr marL="0" indent="0">
              <a:buNone/>
            </a:pPr>
            <a:endParaRPr lang="en-GB" baseline="30000"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Copyright © AQA and its licensors. All rights reserved.</a:t>
            </a:r>
            <a:endParaRPr lang="en-US" dirty="0"/>
          </a:p>
        </p:txBody>
      </p:sp>
    </p:spTree>
    <p:extLst>
      <p:ext uri="{BB962C8B-B14F-4D97-AF65-F5344CB8AC3E}">
        <p14:creationId xmlns:p14="http://schemas.microsoft.com/office/powerpoint/2010/main" val="19723629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5" name="Content Placeholder 4"/>
          <p:cNvSpPr>
            <a:spLocks noGrp="1"/>
          </p:cNvSpPr>
          <p:nvPr>
            <p:ph sz="quarter" idx="12"/>
          </p:nvPr>
        </p:nvSpPr>
        <p:spPr>
          <a:xfrm>
            <a:off x="540000" y="1524000"/>
            <a:ext cx="8046000" cy="4614000"/>
          </a:xfrm>
        </p:spPr>
        <p:txBody>
          <a:bodyPr/>
          <a:lstStyle/>
          <a:p>
            <a:pPr marL="0" indent="0">
              <a:buNone/>
            </a:pPr>
            <a:r>
              <a:rPr lang="en-US" b="1" dirty="0" smtClean="0"/>
              <a:t>Example 1</a:t>
            </a:r>
          </a:p>
          <a:p>
            <a:pPr marL="0" indent="0">
              <a:buNone/>
            </a:pPr>
            <a:endParaRPr lang="en-US" sz="100" b="1" dirty="0" smtClean="0"/>
          </a:p>
          <a:p>
            <a:pPr marL="0" indent="0">
              <a:buNone/>
            </a:pPr>
            <a:r>
              <a:rPr lang="en-GB" dirty="0" smtClean="0"/>
              <a:t>On July 14 2015, the space probe New Horizons passed by Pluto after travelling 4.7 × 10</a:t>
            </a:r>
            <a:r>
              <a:rPr lang="en-GB" baseline="30000" dirty="0" smtClean="0"/>
              <a:t>12</a:t>
            </a:r>
            <a:r>
              <a:rPr lang="en-GB" dirty="0" smtClean="0"/>
              <a:t> metres from Earth.</a:t>
            </a:r>
          </a:p>
          <a:p>
            <a:pPr marL="0" indent="0">
              <a:buNone/>
            </a:pPr>
            <a:endParaRPr lang="en-GB" dirty="0"/>
          </a:p>
          <a:p>
            <a:pPr>
              <a:buAutoNum type="alphaLcParenR"/>
            </a:pPr>
            <a:r>
              <a:rPr lang="en-GB" dirty="0" smtClean="0"/>
              <a:t>Write this number in decimal form.</a:t>
            </a:r>
          </a:p>
          <a:p>
            <a:pPr marL="0" indent="0">
              <a:buNone/>
            </a:pPr>
            <a:endParaRPr lang="en-GB" dirty="0" smtClean="0"/>
          </a:p>
          <a:p>
            <a:pPr marL="0" indent="0">
              <a:buNone/>
            </a:pPr>
            <a:endParaRPr lang="en-GB" dirty="0"/>
          </a:p>
          <a:p>
            <a:pPr marL="0" indent="0">
              <a:buNone/>
            </a:pPr>
            <a:r>
              <a:rPr lang="en-US" dirty="0" smtClean="0"/>
              <a:t>Earlier, the space probe flew past Jupiter, which is 5.88 </a:t>
            </a:r>
            <a:r>
              <a:rPr lang="en-GB" dirty="0" smtClean="0"/>
              <a:t>× 10</a:t>
            </a:r>
            <a:r>
              <a:rPr lang="en-GB" baseline="30000" dirty="0" smtClean="0"/>
              <a:t>8</a:t>
            </a:r>
            <a:r>
              <a:rPr lang="en-GB" dirty="0" smtClean="0"/>
              <a:t> metres from Earth.  </a:t>
            </a:r>
          </a:p>
          <a:p>
            <a:pPr marL="0" indent="0">
              <a:buNone/>
            </a:pPr>
            <a:endParaRPr lang="en-GB" dirty="0"/>
          </a:p>
          <a:p>
            <a:pPr marL="0" indent="0">
              <a:buNone/>
            </a:pPr>
            <a:r>
              <a:rPr lang="en-GB" dirty="0" smtClean="0"/>
              <a:t>b) How many times further did the space probe travel from Earth to Pluto than Earth to Jupiter?</a:t>
            </a:r>
            <a:endParaRPr lang="en-US" dirty="0"/>
          </a:p>
        </p:txBody>
      </p:sp>
      <p:sp>
        <p:nvSpPr>
          <p:cNvPr id="4" name="Footer Placeholder 3"/>
          <p:cNvSpPr>
            <a:spLocks noGrp="1"/>
          </p:cNvSpPr>
          <p:nvPr>
            <p:ph type="ftr" sz="quarter" idx="10"/>
          </p:nvPr>
        </p:nvSpPr>
        <p:spPr/>
        <p:txBody>
          <a:bodyPr/>
          <a:lstStyle/>
          <a:p>
            <a:r>
              <a:rPr lang="en-US" smtClean="0"/>
              <a:t>Copyright © AQA and its licensors. All rights reserved.</a:t>
            </a:r>
            <a:endParaRPr lang="en-US" dirty="0"/>
          </a:p>
        </p:txBody>
      </p:sp>
    </p:spTree>
    <p:extLst>
      <p:ext uri="{BB962C8B-B14F-4D97-AF65-F5344CB8AC3E}">
        <p14:creationId xmlns:p14="http://schemas.microsoft.com/office/powerpoint/2010/main" val="1741361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endParaRPr lang="en-US" dirty="0"/>
          </a:p>
        </p:txBody>
      </p:sp>
      <p:sp>
        <p:nvSpPr>
          <p:cNvPr id="5" name="Content Placeholder 4"/>
          <p:cNvSpPr>
            <a:spLocks noGrp="1"/>
          </p:cNvSpPr>
          <p:nvPr>
            <p:ph sz="quarter" idx="12"/>
          </p:nvPr>
        </p:nvSpPr>
        <p:spPr>
          <a:xfrm>
            <a:off x="540000" y="1524000"/>
            <a:ext cx="8046000" cy="4614000"/>
          </a:xfrm>
        </p:spPr>
        <p:txBody>
          <a:bodyPr/>
          <a:lstStyle/>
          <a:p>
            <a:pPr marL="0" indent="0">
              <a:buNone/>
            </a:pPr>
            <a:r>
              <a:rPr lang="en-US" b="1" dirty="0" smtClean="0"/>
              <a:t>Example 1</a:t>
            </a:r>
          </a:p>
          <a:p>
            <a:pPr marL="0" indent="0">
              <a:buNone/>
            </a:pPr>
            <a:endParaRPr lang="en-US" sz="100" b="1" dirty="0" smtClean="0"/>
          </a:p>
          <a:p>
            <a:pPr marL="0" indent="0">
              <a:buNone/>
            </a:pPr>
            <a:r>
              <a:rPr lang="en-GB" dirty="0" smtClean="0"/>
              <a:t>On July 14 2015, the space probe New Horizons passed by Pluto after travelling 4.7 × 10</a:t>
            </a:r>
            <a:r>
              <a:rPr lang="en-GB" baseline="30000" dirty="0" smtClean="0"/>
              <a:t>12</a:t>
            </a:r>
            <a:r>
              <a:rPr lang="en-GB" dirty="0" smtClean="0"/>
              <a:t> metres from Earth.</a:t>
            </a:r>
          </a:p>
          <a:p>
            <a:pPr marL="0" indent="0">
              <a:buNone/>
            </a:pPr>
            <a:endParaRPr lang="en-GB" dirty="0"/>
          </a:p>
          <a:p>
            <a:pPr>
              <a:buAutoNum type="alphaLcParenR"/>
            </a:pPr>
            <a:r>
              <a:rPr lang="en-GB" dirty="0" smtClean="0"/>
              <a:t>Write this number in decimal form.</a:t>
            </a:r>
          </a:p>
          <a:p>
            <a:pPr marL="0" indent="0">
              <a:buNone/>
            </a:pPr>
            <a:r>
              <a:rPr lang="en-GB" dirty="0" smtClean="0"/>
              <a:t>		</a:t>
            </a:r>
            <a:r>
              <a:rPr lang="en-GB" dirty="0" smtClean="0">
                <a:solidFill>
                  <a:srgbClr val="FF0000"/>
                </a:solidFill>
              </a:rPr>
              <a:t>4 700 000 000 000 metres. </a:t>
            </a:r>
            <a:r>
              <a:rPr lang="en-GB" dirty="0" smtClean="0"/>
              <a:t> </a:t>
            </a:r>
          </a:p>
          <a:p>
            <a:pPr marL="0" indent="0">
              <a:buNone/>
            </a:pPr>
            <a:r>
              <a:rPr lang="en-GB" i="1" dirty="0" smtClean="0"/>
              <a:t>		</a:t>
            </a:r>
            <a:r>
              <a:rPr lang="en-GB" dirty="0" smtClean="0"/>
              <a:t>This was calculated by shifting the decimal point to the left 12 times.</a:t>
            </a:r>
            <a:endParaRPr lang="en-GB" dirty="0">
              <a:solidFill>
                <a:srgbClr val="FF0000"/>
              </a:solidFill>
            </a:endParaRPr>
          </a:p>
          <a:p>
            <a:pPr marL="0" indent="0">
              <a:buNone/>
            </a:pPr>
            <a:endParaRPr lang="en-US" dirty="0" smtClean="0"/>
          </a:p>
          <a:p>
            <a:pPr marL="0" indent="0">
              <a:buNone/>
            </a:pPr>
            <a:r>
              <a:rPr lang="en-US" dirty="0" smtClean="0"/>
              <a:t>Earlier, the space probe flew past Jupiter, which was 5.88 </a:t>
            </a:r>
            <a:r>
              <a:rPr lang="en-GB" dirty="0" smtClean="0"/>
              <a:t>× 10</a:t>
            </a:r>
            <a:r>
              <a:rPr lang="en-GB" baseline="30000" dirty="0" smtClean="0"/>
              <a:t>8</a:t>
            </a:r>
            <a:r>
              <a:rPr lang="en-GB" dirty="0" smtClean="0"/>
              <a:t> metres from Earth.  </a:t>
            </a:r>
          </a:p>
          <a:p>
            <a:pPr marL="0" indent="0">
              <a:buNone/>
            </a:pPr>
            <a:endParaRPr lang="en-GB" dirty="0"/>
          </a:p>
          <a:p>
            <a:pPr marL="0" indent="0">
              <a:buNone/>
            </a:pPr>
            <a:r>
              <a:rPr lang="en-GB" dirty="0" smtClean="0"/>
              <a:t>b) How many times further did the space probe travel from Earth to Pluto than Earth to Jupiter?</a:t>
            </a:r>
          </a:p>
          <a:p>
            <a:pPr marL="0" indent="0">
              <a:buNone/>
            </a:pPr>
            <a:r>
              <a:rPr lang="en-GB" dirty="0"/>
              <a:t>		</a:t>
            </a:r>
            <a:r>
              <a:rPr lang="en-GB" dirty="0" smtClean="0">
                <a:solidFill>
                  <a:srgbClr val="FF0000"/>
                </a:solidFill>
              </a:rPr>
              <a:t>(4.7 </a:t>
            </a:r>
            <a:r>
              <a:rPr lang="en-GB" dirty="0">
                <a:solidFill>
                  <a:srgbClr val="FF0000"/>
                </a:solidFill>
              </a:rPr>
              <a:t>× </a:t>
            </a:r>
            <a:r>
              <a:rPr lang="en-GB" dirty="0" smtClean="0">
                <a:solidFill>
                  <a:srgbClr val="FF0000"/>
                </a:solidFill>
              </a:rPr>
              <a:t>10</a:t>
            </a:r>
            <a:r>
              <a:rPr lang="en-GB" baseline="30000" dirty="0" smtClean="0">
                <a:solidFill>
                  <a:srgbClr val="FF0000"/>
                </a:solidFill>
              </a:rPr>
              <a:t>12</a:t>
            </a:r>
            <a:r>
              <a:rPr lang="en-GB" dirty="0" smtClean="0">
                <a:solidFill>
                  <a:srgbClr val="FF0000"/>
                </a:solidFill>
              </a:rPr>
              <a:t>) / (</a:t>
            </a:r>
            <a:r>
              <a:rPr lang="en-US" dirty="0" smtClean="0">
                <a:solidFill>
                  <a:srgbClr val="FF0000"/>
                </a:solidFill>
              </a:rPr>
              <a:t>5.88 </a:t>
            </a:r>
            <a:r>
              <a:rPr lang="en-GB" dirty="0">
                <a:solidFill>
                  <a:srgbClr val="FF0000"/>
                </a:solidFill>
              </a:rPr>
              <a:t>× </a:t>
            </a:r>
            <a:r>
              <a:rPr lang="en-GB" dirty="0" smtClean="0">
                <a:solidFill>
                  <a:srgbClr val="FF0000"/>
                </a:solidFill>
              </a:rPr>
              <a:t>10</a:t>
            </a:r>
            <a:r>
              <a:rPr lang="en-GB" baseline="30000" dirty="0" smtClean="0">
                <a:solidFill>
                  <a:srgbClr val="FF0000"/>
                </a:solidFill>
              </a:rPr>
              <a:t>8</a:t>
            </a:r>
            <a:r>
              <a:rPr lang="en-GB" dirty="0" smtClean="0">
                <a:solidFill>
                  <a:srgbClr val="FF0000"/>
                </a:solidFill>
              </a:rPr>
              <a:t>) ≈ 8 × 10</a:t>
            </a:r>
            <a:r>
              <a:rPr lang="en-GB" baseline="30000" dirty="0" smtClean="0">
                <a:solidFill>
                  <a:srgbClr val="FF0000"/>
                </a:solidFill>
              </a:rPr>
              <a:t>3</a:t>
            </a:r>
            <a:r>
              <a:rPr lang="en-GB" dirty="0" smtClean="0">
                <a:solidFill>
                  <a:srgbClr val="FF0000"/>
                </a:solidFill>
              </a:rPr>
              <a:t> ≈ 8000 times farther.</a:t>
            </a:r>
            <a:endParaRPr lang="en-US" dirty="0">
              <a:solidFill>
                <a:srgbClr val="FF0000"/>
              </a:solidFill>
            </a:endParaRPr>
          </a:p>
        </p:txBody>
      </p:sp>
      <p:sp>
        <p:nvSpPr>
          <p:cNvPr id="4" name="Footer Placeholder 3"/>
          <p:cNvSpPr>
            <a:spLocks noGrp="1"/>
          </p:cNvSpPr>
          <p:nvPr>
            <p:ph type="ftr" sz="quarter" idx="10"/>
          </p:nvPr>
        </p:nvSpPr>
        <p:spPr/>
        <p:txBody>
          <a:bodyPr/>
          <a:lstStyle/>
          <a:p>
            <a:r>
              <a:rPr lang="en-US" smtClean="0"/>
              <a:t>Copyright © AQA and its licensors. All rights reserved.</a:t>
            </a:r>
            <a:endParaRPr lang="en-US" dirty="0"/>
          </a:p>
        </p:txBody>
      </p:sp>
    </p:spTree>
    <p:extLst>
      <p:ext uri="{BB962C8B-B14F-4D97-AF65-F5344CB8AC3E}">
        <p14:creationId xmlns:p14="http://schemas.microsoft.com/office/powerpoint/2010/main" val="3960339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endParaRPr lang="en-US" dirty="0"/>
          </a:p>
        </p:txBody>
      </p:sp>
      <p:sp>
        <p:nvSpPr>
          <p:cNvPr id="5" name="Content Placeholder 4"/>
          <p:cNvSpPr>
            <a:spLocks noGrp="1"/>
          </p:cNvSpPr>
          <p:nvPr>
            <p:ph sz="quarter" idx="12"/>
          </p:nvPr>
        </p:nvSpPr>
        <p:spPr>
          <a:xfrm>
            <a:off x="540000" y="1524000"/>
            <a:ext cx="8046000" cy="4614000"/>
          </a:xfrm>
        </p:spPr>
        <p:txBody>
          <a:bodyPr/>
          <a:lstStyle/>
          <a:p>
            <a:pPr marL="0" indent="0">
              <a:buNone/>
            </a:pPr>
            <a:r>
              <a:rPr lang="en-US" b="1" dirty="0" smtClean="0"/>
              <a:t>Example 2</a:t>
            </a:r>
          </a:p>
          <a:p>
            <a:pPr marL="0" indent="0">
              <a:buNone/>
            </a:pPr>
            <a:endParaRPr lang="en-US" b="1" dirty="0" smtClean="0"/>
          </a:p>
          <a:p>
            <a:pPr marL="0" indent="0">
              <a:buNone/>
            </a:pPr>
            <a:r>
              <a:rPr lang="en-GB" dirty="0" smtClean="0"/>
              <a:t>0.0125 moles of a particular substance were dissolved in 2.5 dm</a:t>
            </a:r>
            <a:r>
              <a:rPr lang="en-GB" baseline="30000" dirty="0" smtClean="0"/>
              <a:t>3</a:t>
            </a:r>
            <a:r>
              <a:rPr lang="en-GB" dirty="0" smtClean="0"/>
              <a:t> of water.  What is the concentration of this substance?  Give your answer in standard form.</a:t>
            </a:r>
          </a:p>
          <a:p>
            <a:pPr marL="0" indent="0">
              <a:buNone/>
            </a:pPr>
            <a:endParaRPr lang="en-GB" dirty="0" smtClean="0"/>
          </a:p>
          <a:p>
            <a:pPr marL="0" indent="0">
              <a:buNone/>
            </a:pPr>
            <a:endParaRPr lang="en-GB" dirty="0" smtClean="0"/>
          </a:p>
          <a:p>
            <a:pPr marL="0" indent="0">
              <a:buNone/>
            </a:pPr>
            <a:endParaRPr lang="en-GB" dirty="0" smtClean="0"/>
          </a:p>
          <a:p>
            <a:pPr marL="0" indent="0">
              <a:buNone/>
            </a:pPr>
            <a:r>
              <a:rPr lang="en-GB" b="1" dirty="0" smtClean="0"/>
              <a:t>Example 3</a:t>
            </a:r>
          </a:p>
          <a:p>
            <a:pPr marL="0" indent="0">
              <a:buNone/>
            </a:pPr>
            <a:endParaRPr lang="en-GB" b="1" dirty="0" smtClean="0"/>
          </a:p>
          <a:p>
            <a:pPr marL="0" indent="0">
              <a:buNone/>
            </a:pPr>
            <a:r>
              <a:rPr lang="en-GB" dirty="0" smtClean="0"/>
              <a:t>A cross section of an artery contains 9.2 × 10</a:t>
            </a:r>
            <a:r>
              <a:rPr lang="en-GB" baseline="30000" dirty="0" smtClean="0"/>
              <a:t>-9</a:t>
            </a:r>
            <a:r>
              <a:rPr lang="en-GB" dirty="0" smtClean="0"/>
              <a:t> m</a:t>
            </a:r>
            <a:r>
              <a:rPr lang="en-GB" baseline="30000" dirty="0" smtClean="0"/>
              <a:t>3</a:t>
            </a:r>
            <a:r>
              <a:rPr lang="en-GB" dirty="0" smtClean="0"/>
              <a:t> of blood.  </a:t>
            </a:r>
          </a:p>
          <a:p>
            <a:pPr marL="0" indent="0">
              <a:buNone/>
            </a:pPr>
            <a:r>
              <a:rPr lang="en-GB" dirty="0" smtClean="0"/>
              <a:t>If this blood weighs  7.1 × 10</a:t>
            </a:r>
            <a:r>
              <a:rPr lang="en-GB" baseline="30000" dirty="0" smtClean="0"/>
              <a:t>-3 </a:t>
            </a:r>
            <a:r>
              <a:rPr lang="en-GB" dirty="0" smtClean="0"/>
              <a:t>g, calculate the density of the blood. Leave your answer in standard form.</a:t>
            </a:r>
            <a:endParaRPr lang="en-GB" dirty="0"/>
          </a:p>
        </p:txBody>
      </p:sp>
      <p:sp>
        <p:nvSpPr>
          <p:cNvPr id="4" name="Footer Placeholder 3"/>
          <p:cNvSpPr>
            <a:spLocks noGrp="1"/>
          </p:cNvSpPr>
          <p:nvPr>
            <p:ph type="ftr" sz="quarter" idx="10"/>
          </p:nvPr>
        </p:nvSpPr>
        <p:spPr/>
        <p:txBody>
          <a:bodyPr/>
          <a:lstStyle/>
          <a:p>
            <a:r>
              <a:rPr lang="en-US" smtClean="0"/>
              <a:t>Copyright © AQA and its licensors. All rights reserved.</a:t>
            </a:r>
            <a:endParaRPr lang="en-US" dirty="0"/>
          </a:p>
        </p:txBody>
      </p:sp>
    </p:spTree>
    <p:extLst>
      <p:ext uri="{BB962C8B-B14F-4D97-AF65-F5344CB8AC3E}">
        <p14:creationId xmlns:p14="http://schemas.microsoft.com/office/powerpoint/2010/main" val="23447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endParaRPr lang="en-US" dirty="0"/>
          </a:p>
        </p:txBody>
      </p:sp>
      <p:sp>
        <p:nvSpPr>
          <p:cNvPr id="5" name="Content Placeholder 4"/>
          <p:cNvSpPr>
            <a:spLocks noGrp="1"/>
          </p:cNvSpPr>
          <p:nvPr>
            <p:ph sz="quarter" idx="12"/>
          </p:nvPr>
        </p:nvSpPr>
        <p:spPr>
          <a:xfrm>
            <a:off x="540000" y="1524000"/>
            <a:ext cx="8046000" cy="4614000"/>
          </a:xfrm>
        </p:spPr>
        <p:txBody>
          <a:bodyPr/>
          <a:lstStyle/>
          <a:p>
            <a:pPr marL="0" indent="0">
              <a:buNone/>
            </a:pPr>
            <a:r>
              <a:rPr lang="en-US" b="1" dirty="0"/>
              <a:t>Example </a:t>
            </a:r>
            <a:r>
              <a:rPr lang="en-US" b="1" dirty="0" smtClean="0"/>
              <a:t>2</a:t>
            </a:r>
          </a:p>
          <a:p>
            <a:pPr marL="0" indent="0">
              <a:buNone/>
            </a:pPr>
            <a:endParaRPr lang="en-US" sz="100" b="1" dirty="0"/>
          </a:p>
          <a:p>
            <a:pPr marL="0" indent="0">
              <a:buNone/>
            </a:pPr>
            <a:r>
              <a:rPr lang="en-GB" dirty="0"/>
              <a:t>0.0125 moles of a particular substance were dissolved in </a:t>
            </a:r>
            <a:r>
              <a:rPr lang="en-GB" dirty="0" smtClean="0"/>
              <a:t>2.5 </a:t>
            </a:r>
            <a:r>
              <a:rPr lang="en-GB" dirty="0"/>
              <a:t>dm</a:t>
            </a:r>
            <a:r>
              <a:rPr lang="en-GB" baseline="30000" dirty="0"/>
              <a:t>3</a:t>
            </a:r>
            <a:r>
              <a:rPr lang="en-GB" dirty="0"/>
              <a:t> of water.  What is the concentration of this substance?  Give your answer in standard form</a:t>
            </a:r>
            <a:r>
              <a:rPr lang="en-GB" dirty="0" smtClean="0"/>
              <a:t>.</a:t>
            </a:r>
          </a:p>
          <a:p>
            <a:pPr marL="0" indent="0">
              <a:buNone/>
            </a:pPr>
            <a:endParaRPr lang="en-GB" dirty="0"/>
          </a:p>
          <a:p>
            <a:pPr marL="0" indent="0">
              <a:buNone/>
            </a:pPr>
            <a:r>
              <a:rPr lang="en-GB" dirty="0" smtClean="0"/>
              <a:t>	</a:t>
            </a:r>
            <a:r>
              <a:rPr lang="en-GB" dirty="0" smtClean="0">
                <a:solidFill>
                  <a:srgbClr val="FF0000"/>
                </a:solidFill>
              </a:rPr>
              <a:t>0.0125 / 2.5 = 0.005 </a:t>
            </a:r>
            <a:r>
              <a:rPr lang="en-GB" dirty="0" err="1" smtClean="0">
                <a:solidFill>
                  <a:srgbClr val="FF0000"/>
                </a:solidFill>
              </a:rPr>
              <a:t>mol</a:t>
            </a:r>
            <a:r>
              <a:rPr lang="en-GB" dirty="0" smtClean="0">
                <a:solidFill>
                  <a:srgbClr val="FF0000"/>
                </a:solidFill>
              </a:rPr>
              <a:t> </a:t>
            </a:r>
            <a:r>
              <a:rPr lang="en-GB" dirty="0" err="1" smtClean="0">
                <a:solidFill>
                  <a:srgbClr val="FF0000"/>
                </a:solidFill>
              </a:rPr>
              <a:t>dm</a:t>
            </a:r>
            <a:r>
              <a:rPr lang="en-GB" baseline="30000" dirty="0" smtClean="0">
                <a:solidFill>
                  <a:srgbClr val="FF0000"/>
                </a:solidFill>
              </a:rPr>
              <a:t>–3 </a:t>
            </a:r>
            <a:r>
              <a:rPr lang="en-GB" dirty="0" smtClean="0">
                <a:solidFill>
                  <a:srgbClr val="FF0000"/>
                </a:solidFill>
              </a:rPr>
              <a:t>= 5 × 10</a:t>
            </a:r>
            <a:r>
              <a:rPr lang="en-GB" baseline="30000" dirty="0" smtClean="0">
                <a:solidFill>
                  <a:srgbClr val="FF0000"/>
                </a:solidFill>
              </a:rPr>
              <a:t>–3 </a:t>
            </a:r>
            <a:r>
              <a:rPr lang="en-GB" dirty="0" err="1" smtClean="0">
                <a:solidFill>
                  <a:srgbClr val="FF0000"/>
                </a:solidFill>
              </a:rPr>
              <a:t>mol</a:t>
            </a:r>
            <a:r>
              <a:rPr lang="en-GB" dirty="0" smtClean="0">
                <a:solidFill>
                  <a:srgbClr val="FF0000"/>
                </a:solidFill>
              </a:rPr>
              <a:t> </a:t>
            </a:r>
            <a:r>
              <a:rPr lang="en-GB" dirty="0" err="1" smtClean="0">
                <a:solidFill>
                  <a:srgbClr val="FF0000"/>
                </a:solidFill>
              </a:rPr>
              <a:t>dm</a:t>
            </a:r>
            <a:r>
              <a:rPr lang="en-GB" baseline="30000" dirty="0" smtClean="0">
                <a:solidFill>
                  <a:srgbClr val="FF0000"/>
                </a:solidFill>
              </a:rPr>
              <a:t>–3 </a:t>
            </a:r>
          </a:p>
          <a:p>
            <a:pPr marL="0" indent="0">
              <a:buNone/>
            </a:pPr>
            <a:endParaRPr lang="en-GB" baseline="30000" dirty="0" smtClean="0">
              <a:solidFill>
                <a:srgbClr val="FF0000"/>
              </a:solidFill>
            </a:endParaRPr>
          </a:p>
          <a:p>
            <a:pPr marL="0" indent="0">
              <a:buNone/>
            </a:pPr>
            <a:r>
              <a:rPr lang="en-GB" b="1" dirty="0"/>
              <a:t>Example </a:t>
            </a:r>
            <a:r>
              <a:rPr lang="en-GB" b="1" dirty="0" smtClean="0"/>
              <a:t>3</a:t>
            </a:r>
          </a:p>
          <a:p>
            <a:pPr marL="0" indent="0">
              <a:buNone/>
            </a:pPr>
            <a:endParaRPr lang="en-GB" sz="100" b="1" dirty="0"/>
          </a:p>
          <a:p>
            <a:pPr marL="0" indent="0">
              <a:buNone/>
            </a:pPr>
            <a:r>
              <a:rPr lang="en-GB" dirty="0"/>
              <a:t>A cross section of an artery contains 9.2 × </a:t>
            </a:r>
            <a:r>
              <a:rPr lang="en-GB" dirty="0" smtClean="0"/>
              <a:t>10</a:t>
            </a:r>
            <a:r>
              <a:rPr lang="en-GB" baseline="30000" dirty="0" smtClean="0"/>
              <a:t>–9</a:t>
            </a:r>
            <a:r>
              <a:rPr lang="en-GB" dirty="0" smtClean="0"/>
              <a:t> </a:t>
            </a:r>
            <a:r>
              <a:rPr lang="en-GB" dirty="0"/>
              <a:t>m</a:t>
            </a:r>
            <a:r>
              <a:rPr lang="en-GB" baseline="30000" dirty="0"/>
              <a:t>3</a:t>
            </a:r>
            <a:r>
              <a:rPr lang="en-GB" dirty="0"/>
              <a:t> of blood.  </a:t>
            </a:r>
            <a:endParaRPr lang="en-GB" dirty="0" smtClean="0"/>
          </a:p>
          <a:p>
            <a:pPr marL="0" indent="0">
              <a:buNone/>
            </a:pPr>
            <a:r>
              <a:rPr lang="en-GB" dirty="0" smtClean="0"/>
              <a:t>If </a:t>
            </a:r>
            <a:r>
              <a:rPr lang="en-GB" dirty="0"/>
              <a:t>this blood weighs  7.1 × </a:t>
            </a:r>
            <a:r>
              <a:rPr lang="en-GB" dirty="0" smtClean="0"/>
              <a:t>10</a:t>
            </a:r>
            <a:r>
              <a:rPr lang="en-GB" baseline="30000" dirty="0" smtClean="0"/>
              <a:t>–3 </a:t>
            </a:r>
            <a:r>
              <a:rPr lang="en-GB" dirty="0"/>
              <a:t>g, calculate the density of the </a:t>
            </a:r>
            <a:r>
              <a:rPr lang="en-GB" dirty="0" smtClean="0"/>
              <a:t>blood. Leave your answer in standard form.</a:t>
            </a:r>
          </a:p>
          <a:p>
            <a:pPr marL="0" indent="0">
              <a:buNone/>
            </a:pPr>
            <a:r>
              <a:rPr lang="en-GB" dirty="0" smtClean="0"/>
              <a:t>	</a:t>
            </a:r>
          </a:p>
          <a:p>
            <a:pPr marL="0" indent="0">
              <a:buNone/>
            </a:pPr>
            <a:r>
              <a:rPr lang="en-GB" dirty="0"/>
              <a:t>	</a:t>
            </a:r>
            <a:r>
              <a:rPr lang="en-GB" dirty="0" smtClean="0"/>
              <a:t>Using the formula Density = Mass / Volume, </a:t>
            </a:r>
          </a:p>
          <a:p>
            <a:pPr marL="0" indent="0">
              <a:buNone/>
            </a:pPr>
            <a:r>
              <a:rPr lang="en-GB" dirty="0"/>
              <a:t>	</a:t>
            </a:r>
            <a:r>
              <a:rPr lang="en-GB" dirty="0" smtClean="0"/>
              <a:t>	</a:t>
            </a:r>
            <a:r>
              <a:rPr lang="en-GB" dirty="0" smtClean="0">
                <a:solidFill>
                  <a:srgbClr val="FF0000"/>
                </a:solidFill>
              </a:rPr>
              <a:t>(9.2 </a:t>
            </a:r>
            <a:r>
              <a:rPr lang="en-GB" dirty="0">
                <a:solidFill>
                  <a:srgbClr val="FF0000"/>
                </a:solidFill>
              </a:rPr>
              <a:t>× </a:t>
            </a:r>
            <a:r>
              <a:rPr lang="en-GB" dirty="0" smtClean="0">
                <a:solidFill>
                  <a:srgbClr val="FF0000"/>
                </a:solidFill>
              </a:rPr>
              <a:t>10</a:t>
            </a:r>
            <a:r>
              <a:rPr lang="en-GB" baseline="30000" dirty="0" smtClean="0">
                <a:solidFill>
                  <a:srgbClr val="FF0000"/>
                </a:solidFill>
              </a:rPr>
              <a:t>–9</a:t>
            </a:r>
            <a:r>
              <a:rPr lang="en-GB" dirty="0" smtClean="0">
                <a:solidFill>
                  <a:srgbClr val="FF0000"/>
                </a:solidFill>
              </a:rPr>
              <a:t>) / (7.1 </a:t>
            </a:r>
            <a:r>
              <a:rPr lang="en-GB" dirty="0">
                <a:solidFill>
                  <a:srgbClr val="FF0000"/>
                </a:solidFill>
              </a:rPr>
              <a:t>× </a:t>
            </a:r>
            <a:r>
              <a:rPr lang="en-GB" dirty="0" smtClean="0">
                <a:solidFill>
                  <a:srgbClr val="FF0000"/>
                </a:solidFill>
              </a:rPr>
              <a:t>10</a:t>
            </a:r>
            <a:r>
              <a:rPr lang="en-GB" baseline="30000" dirty="0" smtClean="0">
                <a:solidFill>
                  <a:srgbClr val="FF0000"/>
                </a:solidFill>
              </a:rPr>
              <a:t>–3</a:t>
            </a:r>
            <a:r>
              <a:rPr lang="en-GB" dirty="0" smtClean="0">
                <a:solidFill>
                  <a:srgbClr val="FF0000"/>
                </a:solidFill>
              </a:rPr>
              <a:t>)</a:t>
            </a:r>
            <a:r>
              <a:rPr lang="en-GB" baseline="30000" dirty="0" smtClean="0">
                <a:solidFill>
                  <a:srgbClr val="FF0000"/>
                </a:solidFill>
              </a:rPr>
              <a:t> </a:t>
            </a:r>
            <a:r>
              <a:rPr lang="en-GB" dirty="0" smtClean="0">
                <a:solidFill>
                  <a:srgbClr val="FF0000"/>
                </a:solidFill>
              </a:rPr>
              <a:t>≈ 1.3 × 10</a:t>
            </a:r>
            <a:r>
              <a:rPr lang="en-GB" baseline="30000" dirty="0" smtClean="0">
                <a:solidFill>
                  <a:srgbClr val="FF0000"/>
                </a:solidFill>
              </a:rPr>
              <a:t>–6 </a:t>
            </a:r>
            <a:r>
              <a:rPr lang="en-GB" dirty="0" smtClean="0">
                <a:solidFill>
                  <a:srgbClr val="FF0000"/>
                </a:solidFill>
              </a:rPr>
              <a:t>kg m</a:t>
            </a:r>
            <a:r>
              <a:rPr lang="en-GB" baseline="30000" dirty="0" smtClean="0">
                <a:solidFill>
                  <a:srgbClr val="FF0000"/>
                </a:solidFill>
              </a:rPr>
              <a:t>–3</a:t>
            </a:r>
            <a:endParaRPr lang="en-GB" baseline="30000" dirty="0">
              <a:solidFill>
                <a:srgbClr val="FF0000"/>
              </a:solidFill>
            </a:endParaRPr>
          </a:p>
          <a:p>
            <a:pPr marL="0" indent="0">
              <a:buNone/>
            </a:pPr>
            <a:endParaRPr lang="en-GB" baseline="30000" dirty="0">
              <a:solidFill>
                <a:srgbClr val="FF0000"/>
              </a:solidFill>
            </a:endParaRPr>
          </a:p>
        </p:txBody>
      </p:sp>
      <p:sp>
        <p:nvSpPr>
          <p:cNvPr id="4" name="Footer Placeholder 3"/>
          <p:cNvSpPr>
            <a:spLocks noGrp="1"/>
          </p:cNvSpPr>
          <p:nvPr>
            <p:ph type="ftr" sz="quarter" idx="10"/>
          </p:nvPr>
        </p:nvSpPr>
        <p:spPr/>
        <p:txBody>
          <a:bodyPr/>
          <a:lstStyle/>
          <a:p>
            <a:r>
              <a:rPr lang="en-US" smtClean="0"/>
              <a:t>Copyright © AQA and its licensors. All rights reserved.</a:t>
            </a:r>
            <a:endParaRPr lang="en-US" dirty="0"/>
          </a:p>
        </p:txBody>
      </p:sp>
    </p:spTree>
    <p:extLst>
      <p:ext uri="{BB962C8B-B14F-4D97-AF65-F5344CB8AC3E}">
        <p14:creationId xmlns:p14="http://schemas.microsoft.com/office/powerpoint/2010/main" val="39306180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 paper example: GCSE Biology</a:t>
            </a:r>
            <a:endParaRPr lang="en-GB" dirty="0"/>
          </a:p>
        </p:txBody>
      </p:sp>
      <p:sp>
        <p:nvSpPr>
          <p:cNvPr id="3" name="Footer Placeholder 2"/>
          <p:cNvSpPr>
            <a:spLocks noGrp="1"/>
          </p:cNvSpPr>
          <p:nvPr>
            <p:ph type="ftr" sz="quarter" idx="10"/>
          </p:nvPr>
        </p:nvSpPr>
        <p:spPr/>
        <p:txBody>
          <a:bodyPr/>
          <a:lstStyle/>
          <a:p>
            <a:r>
              <a:rPr lang="en-US" smtClean="0"/>
              <a:t>Copyright © AQA and its licensors. All rights reserved.</a:t>
            </a:r>
            <a:endParaRPr lang="en-US" dirty="0"/>
          </a:p>
        </p:txBody>
      </p:sp>
      <p:pic>
        <p:nvPicPr>
          <p:cNvPr id="1026" name="Picture 2"/>
          <p:cNvPicPr>
            <a:picLocks noGrp="1" noChangeAspect="1" noChangeArrowheads="1"/>
          </p:cNvPicPr>
          <p:nvPr>
            <p:ph sz="quarter" idx="12"/>
          </p:nvPr>
        </p:nvPicPr>
        <p:blipFill>
          <a:blip r:embed="rId2">
            <a:extLst>
              <a:ext uri="{28A0092B-C50C-407E-A947-70E740481C1C}">
                <a14:useLocalDpi xmlns:a14="http://schemas.microsoft.com/office/drawing/2010/main" val="0"/>
              </a:ext>
            </a:extLst>
          </a:blip>
          <a:srcRect/>
          <a:stretch>
            <a:fillRect/>
          </a:stretch>
        </p:blipFill>
        <p:spPr bwMode="auto">
          <a:xfrm>
            <a:off x="1257551" y="1731963"/>
            <a:ext cx="6611436" cy="4405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0369141"/>
      </p:ext>
    </p:extLst>
  </p:cSld>
  <p:clrMapOvr>
    <a:masterClrMapping/>
  </p:clrMapOvr>
</p:sld>
</file>

<file path=ppt/theme/theme1.xml><?xml version="1.0" encoding="utf-8"?>
<a:theme xmlns:a="http://schemas.openxmlformats.org/drawingml/2006/main" name="AQA Presentation">
  <a:themeElements>
    <a:clrScheme name="AQA PowerPoint1">
      <a:dk1>
        <a:srgbClr val="4B4B4B"/>
      </a:dk1>
      <a:lt1>
        <a:srgbClr val="FFFFFF"/>
      </a:lt1>
      <a:dk2>
        <a:srgbClr val="412878"/>
      </a:dk2>
      <a:lt2>
        <a:srgbClr val="FFFFFE"/>
      </a:lt2>
      <a:accent1>
        <a:srgbClr val="C8194B"/>
      </a:accent1>
      <a:accent2>
        <a:srgbClr val="3273AF"/>
      </a:accent2>
      <a:accent3>
        <a:srgbClr val="C84B32"/>
      </a:accent3>
      <a:accent4>
        <a:srgbClr val="418C87"/>
      </a:accent4>
      <a:accent5>
        <a:srgbClr val="AF64A0"/>
      </a:accent5>
      <a:accent6>
        <a:srgbClr val="4B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AQA Presentation</Template>
  <TotalTime>4559</TotalTime>
  <Words>634</Words>
  <Application>Microsoft Office PowerPoint</Application>
  <PresentationFormat>On-screen Show (4:3)</PresentationFormat>
  <Paragraphs>113</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ＭＳ ゴシック</vt:lpstr>
      <vt:lpstr>AQA Chevin Pro Light</vt:lpstr>
      <vt:lpstr>Arial</vt:lpstr>
      <vt:lpstr>Calibri</vt:lpstr>
      <vt:lpstr>Times New Roman</vt:lpstr>
      <vt:lpstr>AQA Presentation</vt:lpstr>
      <vt:lpstr>Standard Form</vt:lpstr>
      <vt:lpstr>Why is standard form important?</vt:lpstr>
      <vt:lpstr>Converting between decimal and standard form</vt:lpstr>
      <vt:lpstr>Standard form calculations on your calculator</vt:lpstr>
      <vt:lpstr>Examples</vt:lpstr>
      <vt:lpstr>Examples </vt:lpstr>
      <vt:lpstr>Examples </vt:lpstr>
      <vt:lpstr>Examples </vt:lpstr>
      <vt:lpstr>Exam paper example: GCSE Biology</vt:lpstr>
      <vt:lpstr>Exam paper example: A-level Chemistry</vt:lpstr>
      <vt:lpstr>Exam paper example: A-level Physics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Form</dc:title>
  <dc:creator>Rick Le Sauvage</dc:creator>
  <cp:lastModifiedBy>Rick Le Sauvage</cp:lastModifiedBy>
  <cp:revision>1</cp:revision>
  <dcterms:created xsi:type="dcterms:W3CDTF">2015-06-29T07:16:53Z</dcterms:created>
  <dcterms:modified xsi:type="dcterms:W3CDTF">2016-02-17T16:33:36Z</dcterms:modified>
</cp:coreProperties>
</file>