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6" r:id="rId7"/>
    <p:sldId id="257" r:id="rId8"/>
    <p:sldId id="258" r:id="rId9"/>
    <p:sldId id="259"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11/13/2014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bbc.co.uk/schools/gcsebitesize/english_literature/poetry_ccea/loveanddeath/labelledamesanmerci/revision/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bc.co.uk/schools/gcsebitesize/english_literature/poetry_ccea/loveanddeath/labelledamesanmerci/revision/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bc.co.uk/schools/gcsebitesize/english_literature/poetry_ccea/loveanddeath/labelledamesanmerci/revision/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bc.co.uk/schools/gcsebitesize/english_literature/poetry_ccea/loveanddeath/labelledamesanmerci/revision/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bc.co.uk/schools/gcsebitesize/english_literature/poetry_ccea/loveanddeath/labelledamesanmerci/revision/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 Belle Dame Sans </a:t>
            </a:r>
            <a:r>
              <a:rPr lang="en-GB" dirty="0" err="1" smtClean="0"/>
              <a:t>merci</a:t>
            </a:r>
            <a:endParaRPr lang="en-GB" dirty="0"/>
          </a:p>
        </p:txBody>
      </p:sp>
      <p:sp>
        <p:nvSpPr>
          <p:cNvPr id="3" name="Subtitle 2"/>
          <p:cNvSpPr>
            <a:spLocks noGrp="1"/>
          </p:cNvSpPr>
          <p:nvPr>
            <p:ph type="subTitle" idx="1"/>
          </p:nvPr>
        </p:nvSpPr>
        <p:spPr/>
        <p:txBody>
          <a:bodyPr/>
          <a:lstStyle/>
          <a:p>
            <a:fld id="{78E6A4CC-54C3-4426-A509-16DAC594110A}" type="datetime2">
              <a:rPr lang="en-GB" smtClean="0"/>
              <a:pPr/>
              <a:t>Thursday, 13 November 2014</a:t>
            </a:fld>
            <a:endParaRPr lang="en-GB"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4486275"/>
            <a:ext cx="2162175"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2001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Pathetic Fallacy</a:t>
            </a:r>
            <a:endParaRPr lang="en-GB" dirty="0"/>
          </a:p>
        </p:txBody>
      </p:sp>
      <p:sp>
        <p:nvSpPr>
          <p:cNvPr id="6" name="Content Placeholder 5"/>
          <p:cNvSpPr>
            <a:spLocks noGrp="1"/>
          </p:cNvSpPr>
          <p:nvPr>
            <p:ph idx="1"/>
          </p:nvPr>
        </p:nvSpPr>
        <p:spPr/>
        <p:txBody>
          <a:bodyPr/>
          <a:lstStyle/>
          <a:p>
            <a:pPr>
              <a:buFont typeface="Arial" pitchFamily="34" charset="0"/>
              <a:buChar char="•"/>
            </a:pPr>
            <a:r>
              <a:rPr lang="en-GB" b="0" dirty="0" smtClean="0">
                <a:latin typeface="Calibri" pitchFamily="34" charset="0"/>
              </a:rPr>
              <a:t>Look at the settings.  What examples can you see of nature mirroring the emotions within the poem?</a:t>
            </a:r>
          </a:p>
          <a:p>
            <a:pPr>
              <a:buFont typeface="Arial" pitchFamily="34" charset="0"/>
              <a:buChar char="•"/>
            </a:pPr>
            <a:endParaRPr lang="en-GB" b="0" dirty="0">
              <a:latin typeface="Calibri" pitchFamily="34" charset="0"/>
            </a:endParaRPr>
          </a:p>
          <a:p>
            <a:pPr>
              <a:buFont typeface="Arial" pitchFamily="34" charset="0"/>
              <a:buChar char="•"/>
            </a:pPr>
            <a:r>
              <a:rPr lang="en-GB" b="0" dirty="0" smtClean="0">
                <a:latin typeface="Calibri" pitchFamily="34" charset="0"/>
              </a:rPr>
              <a:t>Look carefully for contrast!</a:t>
            </a:r>
          </a:p>
          <a:p>
            <a:pPr>
              <a:buFont typeface="Arial" pitchFamily="34" charset="0"/>
              <a:buChar char="•"/>
            </a:pPr>
            <a:endParaRPr lang="en-GB" b="0" dirty="0">
              <a:latin typeface="Calibri" pitchFamily="34" charset="0"/>
            </a:endParaRPr>
          </a:p>
          <a:p>
            <a:pPr>
              <a:buFont typeface="Arial" pitchFamily="34" charset="0"/>
              <a:buChar char="•"/>
            </a:pPr>
            <a:r>
              <a:rPr lang="en-GB" b="0" dirty="0" smtClean="0">
                <a:latin typeface="Calibri" pitchFamily="34" charset="0"/>
              </a:rPr>
              <a:t>What do you know of the language of flowers?</a:t>
            </a:r>
          </a:p>
          <a:p>
            <a:pPr>
              <a:buFont typeface="Arial" pitchFamily="34" charset="0"/>
              <a:buChar char="•"/>
            </a:pPr>
            <a:endParaRPr lang="en-GB" b="0" dirty="0">
              <a:latin typeface="Calibri" pitchFamily="34" charset="0"/>
            </a:endParaRPr>
          </a:p>
          <a:p>
            <a:pPr marL="0" indent="0"/>
            <a:r>
              <a:rPr lang="en-GB" b="0" dirty="0" smtClean="0">
                <a:latin typeface="Calibri" pitchFamily="34" charset="0"/>
              </a:rPr>
              <a:t>LILY: The flower of death and mourning</a:t>
            </a:r>
          </a:p>
          <a:p>
            <a:pPr>
              <a:buFont typeface="Arial" pitchFamily="34" charset="0"/>
              <a:buChar char="•"/>
            </a:pPr>
            <a:endParaRPr lang="en-GB" b="0" dirty="0">
              <a:latin typeface="Calibri" pitchFamily="34" charset="0"/>
            </a:endParaRPr>
          </a:p>
          <a:p>
            <a:pPr marL="0" indent="0"/>
            <a:r>
              <a:rPr lang="en-GB" b="0" dirty="0" smtClean="0">
                <a:latin typeface="Calibri" pitchFamily="34" charset="0"/>
              </a:rPr>
              <a:t>ROSE:  The flower of love</a:t>
            </a:r>
            <a:endParaRPr lang="en-GB" b="0" dirty="0">
              <a:latin typeface="Calibri" pitchFamily="34" charset="0"/>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4692578"/>
            <a:ext cx="2163763" cy="211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2438400"/>
            <a:ext cx="1019175" cy="1307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1000" y="3867150"/>
            <a:ext cx="1304925"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arn(inVertical)">
                                      <p:cBhvr>
                                        <p:cTn id="7" dur="5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 calcmode="lin" valueType="num">
                                      <p:cBhvr>
                                        <p:cTn id="12" dur="500" fill="hold"/>
                                        <p:tgtEl>
                                          <p:spTgt spid="5124"/>
                                        </p:tgtEl>
                                        <p:attrNameLst>
                                          <p:attrName>ppt_w</p:attrName>
                                        </p:attrNameLst>
                                      </p:cBhvr>
                                      <p:tavLst>
                                        <p:tav tm="0">
                                          <p:val>
                                            <p:fltVal val="0"/>
                                          </p:val>
                                        </p:tav>
                                        <p:tav tm="100000">
                                          <p:val>
                                            <p:strVal val="#ppt_w"/>
                                          </p:val>
                                        </p:tav>
                                      </p:tavLst>
                                    </p:anim>
                                    <p:anim calcmode="lin" valueType="num">
                                      <p:cBhvr>
                                        <p:cTn id="13" dur="500" fill="hold"/>
                                        <p:tgtEl>
                                          <p:spTgt spid="5124"/>
                                        </p:tgtEl>
                                        <p:attrNameLst>
                                          <p:attrName>ppt_h</p:attrName>
                                        </p:attrNameLst>
                                      </p:cBhvr>
                                      <p:tavLst>
                                        <p:tav tm="0">
                                          <p:val>
                                            <p:fltVal val="0"/>
                                          </p:val>
                                        </p:tav>
                                        <p:tav tm="100000">
                                          <p:val>
                                            <p:strVal val="#ppt_h"/>
                                          </p:val>
                                        </p:tav>
                                      </p:tavLst>
                                    </p:anim>
                                    <p:animEffect transition="in" filter="fade">
                                      <p:cBhvr>
                                        <p:cTn id="14"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ON A STANZA</a:t>
            </a:r>
            <a:endParaRPr lang="en-GB" dirty="0"/>
          </a:p>
        </p:txBody>
      </p:sp>
      <p:sp>
        <p:nvSpPr>
          <p:cNvPr id="3" name="Content Placeholder 2"/>
          <p:cNvSpPr>
            <a:spLocks noGrp="1"/>
          </p:cNvSpPr>
          <p:nvPr>
            <p:ph idx="1"/>
          </p:nvPr>
        </p:nvSpPr>
        <p:spPr/>
        <p:txBody>
          <a:bodyPr/>
          <a:lstStyle/>
          <a:p>
            <a:r>
              <a:rPr lang="en-GB" dirty="0" smtClean="0"/>
              <a:t>Look closely at Stanza IV</a:t>
            </a:r>
          </a:p>
          <a:p>
            <a:r>
              <a:rPr lang="en-GB" dirty="0" smtClean="0"/>
              <a:t>NOTE the contrasts:</a:t>
            </a:r>
          </a:p>
          <a:p>
            <a:r>
              <a:rPr lang="en-GB" sz="2400" b="0" dirty="0"/>
              <a:t>I met a </a:t>
            </a:r>
            <a:r>
              <a:rPr lang="en-GB" sz="2400" b="0" dirty="0">
                <a:solidFill>
                  <a:srgbClr val="FF0000"/>
                </a:solidFill>
              </a:rPr>
              <a:t>lady</a:t>
            </a:r>
            <a:r>
              <a:rPr lang="en-GB" sz="2400" b="0" dirty="0"/>
              <a:t> in the </a:t>
            </a:r>
            <a:r>
              <a:rPr lang="en-GB" sz="2400" b="0" dirty="0" smtClean="0"/>
              <a:t>meads,</a:t>
            </a:r>
            <a:r>
              <a:rPr lang="en-GB" sz="2400" dirty="0"/>
              <a:t/>
            </a:r>
            <a:br>
              <a:rPr lang="en-GB" sz="2400" dirty="0"/>
            </a:br>
            <a:r>
              <a:rPr lang="en-GB" sz="2400" b="0" dirty="0"/>
              <a:t>       Full beautiful—a </a:t>
            </a:r>
            <a:r>
              <a:rPr lang="en-GB" sz="2400" b="0" dirty="0">
                <a:solidFill>
                  <a:srgbClr val="FF0000"/>
                </a:solidFill>
              </a:rPr>
              <a:t>faery’s</a:t>
            </a:r>
            <a:r>
              <a:rPr lang="en-GB" sz="2400" b="0" dirty="0"/>
              <a:t> </a:t>
            </a:r>
            <a:r>
              <a:rPr lang="en-GB" sz="2400" b="0" dirty="0">
                <a:solidFill>
                  <a:srgbClr val="7030A0"/>
                </a:solidFill>
              </a:rPr>
              <a:t>child</a:t>
            </a:r>
            <a:r>
              <a:rPr lang="en-GB" sz="2400" b="0" dirty="0"/>
              <a:t>,</a:t>
            </a:r>
            <a:r>
              <a:rPr lang="en-GB" sz="2400" dirty="0"/>
              <a:t/>
            </a:r>
            <a:br>
              <a:rPr lang="en-GB" sz="2400" dirty="0"/>
            </a:br>
            <a:r>
              <a:rPr lang="en-GB" sz="2400" b="0" dirty="0"/>
              <a:t>Her hair was long, her foot was light,</a:t>
            </a:r>
            <a:r>
              <a:rPr lang="en-GB" sz="2400" dirty="0"/>
              <a:t/>
            </a:r>
            <a:br>
              <a:rPr lang="en-GB" sz="2400" dirty="0"/>
            </a:br>
            <a:r>
              <a:rPr lang="en-GB" sz="2400" b="0" dirty="0"/>
              <a:t>       And her eyes were </a:t>
            </a:r>
            <a:r>
              <a:rPr lang="en-GB" sz="2400" b="0" dirty="0">
                <a:solidFill>
                  <a:srgbClr val="7030A0"/>
                </a:solidFill>
              </a:rPr>
              <a:t>wild</a:t>
            </a:r>
            <a:r>
              <a:rPr lang="en-GB" sz="2400" b="0" dirty="0"/>
              <a:t>.</a:t>
            </a:r>
            <a:endParaRPr lang="en-GB" sz="2400"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4486275"/>
            <a:ext cx="2163763" cy="211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400800" y="685800"/>
            <a:ext cx="21336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The pairs contrast – lady (pure) becomes faery – (dangerous).  This is reinforced by the only rhyme of the stanza… innocence and experience?</a:t>
            </a:r>
            <a:endParaRPr lang="en-GB" sz="1200" dirty="0"/>
          </a:p>
        </p:txBody>
      </p:sp>
      <p:sp>
        <p:nvSpPr>
          <p:cNvPr id="6" name="Rectangle 5"/>
          <p:cNvSpPr/>
          <p:nvPr/>
        </p:nvSpPr>
        <p:spPr>
          <a:xfrm>
            <a:off x="1143000" y="3792682"/>
            <a:ext cx="3657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Look at the triplet hair, foot and eyes.  Which of those show the true soul?  Why is the foot relevant at all?  What do you feel is the effect of the SHORT final line in this stanza?</a:t>
            </a:r>
            <a:endParaRPr lang="en-GB" sz="1200" dirty="0"/>
          </a:p>
        </p:txBody>
      </p:sp>
      <p:sp>
        <p:nvSpPr>
          <p:cNvPr id="7" name="Rectangle 6"/>
          <p:cNvSpPr/>
          <p:nvPr/>
        </p:nvSpPr>
        <p:spPr>
          <a:xfrm>
            <a:off x="152400" y="1752600"/>
            <a:ext cx="7620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What effect does the powerful caesura have here?</a:t>
            </a:r>
            <a:endParaRPr lang="en-GB" sz="1200" dirty="0"/>
          </a:p>
        </p:txBody>
      </p:sp>
    </p:spTree>
    <p:extLst>
      <p:ext uri="{BB962C8B-B14F-4D97-AF65-F5344CB8AC3E}">
        <p14:creationId xmlns:p14="http://schemas.microsoft.com/office/powerpoint/2010/main" val="190997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lstStyle/>
          <a:p>
            <a:pPr>
              <a:buFont typeface="Arial" pitchFamily="34" charset="0"/>
              <a:buChar char="•"/>
            </a:pPr>
            <a:r>
              <a:rPr lang="en-GB" b="0" dirty="0"/>
              <a:t>John Keats was a Romantic poet who was born in England in 1795.</a:t>
            </a:r>
          </a:p>
          <a:p>
            <a:pPr>
              <a:buFont typeface="Arial" pitchFamily="34" charset="0"/>
              <a:buChar char="•"/>
            </a:pPr>
            <a:r>
              <a:rPr lang="en-GB" b="0" dirty="0"/>
              <a:t>He became part of the famous Romantic Movement along with poets such as Wordsworth, Shelley and Byron.</a:t>
            </a:r>
          </a:p>
          <a:p>
            <a:pPr>
              <a:buFont typeface="Arial" pitchFamily="34" charset="0"/>
              <a:buChar char="•"/>
            </a:pPr>
            <a:r>
              <a:rPr lang="en-GB" b="0" dirty="0"/>
              <a:t>Romantic poetry is characterised by lyrical, descriptive language, concerns with nature and art, and themes such as freedom, love and equality.</a:t>
            </a:r>
          </a:p>
          <a:p>
            <a:pPr>
              <a:buFont typeface="Arial" pitchFamily="34" charset="0"/>
              <a:buChar char="•"/>
            </a:pPr>
            <a:r>
              <a:rPr lang="en-GB" b="0" i="1" dirty="0"/>
              <a:t>La Belle Dame Sans </a:t>
            </a:r>
            <a:r>
              <a:rPr lang="en-GB" b="0" i="1" dirty="0" err="1"/>
              <a:t>Merci</a:t>
            </a:r>
            <a:r>
              <a:rPr lang="en-GB" b="0" dirty="0"/>
              <a:t> was written not long before Keats’ early death in 1821 from tuberculosis.</a:t>
            </a:r>
          </a:p>
          <a:p>
            <a:pPr>
              <a:buFont typeface="Arial" pitchFamily="34" charset="0"/>
              <a:buChar char="•"/>
            </a:pPr>
            <a:r>
              <a:rPr lang="en-GB" b="0" dirty="0"/>
              <a:t>He would have been aware of the serious nature of his illness when he wrote the poem and this may have influenced its subject and </a:t>
            </a:r>
            <a:r>
              <a:rPr lang="en-GB" b="0" i="1" dirty="0">
                <a:hlinkClick r:id="rId2"/>
              </a:rPr>
              <a:t>tone</a:t>
            </a:r>
            <a:r>
              <a:rPr lang="en-GB" b="0" dirty="0"/>
              <a:t>.</a:t>
            </a:r>
          </a:p>
          <a:p>
            <a:pPr>
              <a:buFont typeface="Arial" pitchFamily="34" charset="0"/>
              <a:buChar char="•"/>
            </a:pPr>
            <a:r>
              <a:rPr lang="en-GB" b="0" dirty="0"/>
              <a:t>He also had previous experience of death as he had nursed both his mother and his brother through tuberculosis before catching the disease himself</a:t>
            </a:r>
            <a:r>
              <a:rPr lang="en-GB" b="0" dirty="0" smtClean="0"/>
              <a:t>.</a:t>
            </a:r>
            <a:endParaRPr lang="en-GB" b="0" dirty="0"/>
          </a:p>
        </p:txBody>
      </p:sp>
    </p:spTree>
    <p:extLst>
      <p:ext uri="{BB962C8B-B14F-4D97-AF65-F5344CB8AC3E}">
        <p14:creationId xmlns:p14="http://schemas.microsoft.com/office/powerpoint/2010/main" val="295112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Subject and structure</a:t>
            </a:r>
            <a:endParaRPr lang="en-GB" dirty="0"/>
          </a:p>
        </p:txBody>
      </p:sp>
      <p:sp>
        <p:nvSpPr>
          <p:cNvPr id="3" name="Content Placeholder 2"/>
          <p:cNvSpPr>
            <a:spLocks noGrp="1"/>
          </p:cNvSpPr>
          <p:nvPr>
            <p:ph idx="1"/>
          </p:nvPr>
        </p:nvSpPr>
        <p:spPr>
          <a:xfrm>
            <a:off x="822960" y="1100628"/>
            <a:ext cx="7520940" cy="4080972"/>
          </a:xfrm>
        </p:spPr>
        <p:txBody>
          <a:bodyPr>
            <a:normAutofit fontScale="85000" lnSpcReduction="20000"/>
          </a:bodyPr>
          <a:lstStyle/>
          <a:p>
            <a:r>
              <a:rPr lang="en-GB" dirty="0"/>
              <a:t>Subject</a:t>
            </a:r>
          </a:p>
          <a:p>
            <a:r>
              <a:rPr lang="en-GB" b="0" dirty="0"/>
              <a:t>"Alone and palely loitering", a knight tells of his meeting with a beautiful, mysterious woman. She seduces him into riding away with her to a magical place, leaving the reality of this world behind.</a:t>
            </a:r>
          </a:p>
          <a:p>
            <a:r>
              <a:rPr lang="en-GB" b="0" dirty="0"/>
              <a:t>He is warned about the mysterious woman by those she has previously seduced, then wakes up from the dream alone and abandoned. The poem ends uncertainly with the Knight returning to his world of reality where he is tormented by the memory of the beautiful lady without pity (""sans </a:t>
            </a:r>
            <a:r>
              <a:rPr lang="en-GB" b="0" dirty="0" err="1"/>
              <a:t>merci</a:t>
            </a:r>
            <a:r>
              <a:rPr lang="en-GB" b="0" dirty="0"/>
              <a:t>")".</a:t>
            </a:r>
          </a:p>
          <a:p>
            <a:r>
              <a:rPr lang="en-GB" dirty="0"/>
              <a:t>Structure</a:t>
            </a:r>
          </a:p>
          <a:p>
            <a:r>
              <a:rPr lang="en-GB" b="0" dirty="0"/>
              <a:t>The poem is written in the form of a traditional folk </a:t>
            </a:r>
            <a:r>
              <a:rPr lang="en-GB" b="0" i="1" dirty="0">
                <a:hlinkClick r:id="rId2"/>
              </a:rPr>
              <a:t>ballad</a:t>
            </a:r>
            <a:r>
              <a:rPr lang="en-GB" b="0" dirty="0"/>
              <a:t> and is broken into twelve </a:t>
            </a:r>
            <a:r>
              <a:rPr lang="en-GB" b="0" i="1" dirty="0">
                <a:hlinkClick r:id="rId2"/>
              </a:rPr>
              <a:t>quatrains</a:t>
            </a:r>
            <a:r>
              <a:rPr lang="en-GB" b="0" dirty="0"/>
              <a:t>.</a:t>
            </a:r>
          </a:p>
          <a:p>
            <a:r>
              <a:rPr lang="en-GB" b="0" dirty="0"/>
              <a:t>It features many of the conventions of this </a:t>
            </a:r>
            <a:r>
              <a:rPr lang="en-GB" b="0" i="1" dirty="0">
                <a:hlinkClick r:id="rId2"/>
              </a:rPr>
              <a:t>form</a:t>
            </a:r>
            <a:r>
              <a:rPr lang="en-GB" b="0" dirty="0"/>
              <a:t> including the use of simple language, the story of one event and the repetition of ideas and </a:t>
            </a:r>
            <a:r>
              <a:rPr lang="en-GB" b="0" i="1" dirty="0">
                <a:hlinkClick r:id="rId2"/>
              </a:rPr>
              <a:t>refrains</a:t>
            </a:r>
            <a:r>
              <a:rPr lang="en-GB" b="0" dirty="0"/>
              <a:t>.</a:t>
            </a:r>
          </a:p>
          <a:p>
            <a:r>
              <a:rPr lang="en-GB" b="0" dirty="0"/>
              <a:t>These all combine to serve the traditional purpose of the ballad which was to keep listeners engaged and entertained.</a:t>
            </a:r>
          </a:p>
          <a:p>
            <a:r>
              <a:rPr lang="en-GB" b="0" dirty="0"/>
              <a:t>Keats </a:t>
            </a:r>
            <a:r>
              <a:rPr lang="en-GB" b="0" i="1" dirty="0">
                <a:hlinkClick r:id="rId2"/>
              </a:rPr>
              <a:t>structures</a:t>
            </a:r>
            <a:r>
              <a:rPr lang="en-GB" b="0" dirty="0"/>
              <a:t> the poem using an unknown speaker at the start asking </a:t>
            </a:r>
            <a:r>
              <a:rPr lang="en-GB" b="0" dirty="0" err="1"/>
              <a:t>a"knight</a:t>
            </a:r>
            <a:r>
              <a:rPr lang="en-GB" b="0" dirty="0"/>
              <a:t>-at-arms" what ails him.</a:t>
            </a:r>
          </a:p>
          <a:p>
            <a:r>
              <a:rPr lang="en-GB" b="0" dirty="0"/>
              <a:t>The knight’s story becomes a </a:t>
            </a:r>
            <a:r>
              <a:rPr lang="en-GB" b="0" i="1" dirty="0">
                <a:hlinkClick r:id="rId2"/>
              </a:rPr>
              <a:t>parody</a:t>
            </a:r>
            <a:r>
              <a:rPr lang="en-GB" b="0" dirty="0"/>
              <a:t> of the courtly romantic conventions traditionally portrayed in this </a:t>
            </a:r>
            <a:r>
              <a:rPr lang="en-GB" b="0" i="1" dirty="0">
                <a:hlinkClick r:id="rId2"/>
              </a:rPr>
              <a:t>form</a:t>
            </a:r>
            <a:r>
              <a:rPr lang="en-GB" b="0" dirty="0"/>
              <a:t> which produces a haunting ballad</a:t>
            </a:r>
            <a:r>
              <a:rPr lang="en-GB" b="0" dirty="0" smtClean="0"/>
              <a:t>.</a:t>
            </a:r>
            <a:endParaRPr lang="en-GB" b="0" dirty="0"/>
          </a:p>
        </p:txBody>
      </p:sp>
    </p:spTree>
    <p:extLst>
      <p:ext uri="{BB962C8B-B14F-4D97-AF65-F5344CB8AC3E}">
        <p14:creationId xmlns:p14="http://schemas.microsoft.com/office/powerpoint/2010/main" val="247955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a:t>
            </a:r>
            <a:endParaRPr lang="en-GB" dirty="0"/>
          </a:p>
        </p:txBody>
      </p:sp>
      <p:sp>
        <p:nvSpPr>
          <p:cNvPr id="3" name="Content Placeholder 2"/>
          <p:cNvSpPr>
            <a:spLocks noGrp="1"/>
          </p:cNvSpPr>
          <p:nvPr>
            <p:ph idx="1"/>
          </p:nvPr>
        </p:nvSpPr>
        <p:spPr>
          <a:xfrm>
            <a:off x="822960" y="1100628"/>
            <a:ext cx="7520940" cy="4157172"/>
          </a:xfrm>
        </p:spPr>
        <p:txBody>
          <a:bodyPr>
            <a:noAutofit/>
          </a:bodyPr>
          <a:lstStyle/>
          <a:p>
            <a:pPr>
              <a:buFont typeface="Arial" pitchFamily="34" charset="0"/>
              <a:buChar char="•"/>
            </a:pPr>
            <a:r>
              <a:rPr lang="en-GB" sz="1200" b="0" dirty="0"/>
              <a:t>Think about how the language the poet uses helps convey his ideas. Here are some points to consider:</a:t>
            </a:r>
          </a:p>
          <a:p>
            <a:pPr>
              <a:buFont typeface="Arial" pitchFamily="34" charset="0"/>
              <a:buChar char="•"/>
            </a:pPr>
            <a:r>
              <a:rPr lang="en-GB" sz="1200" b="0" dirty="0"/>
              <a:t>The title translates as, ‘The beautiful lady without mercy’, introducing the enchanting but cruel lady in the poem. This creates an ominous </a:t>
            </a:r>
            <a:r>
              <a:rPr lang="en-GB" sz="1200" b="0" i="1" dirty="0">
                <a:hlinkClick r:id="rId2"/>
              </a:rPr>
              <a:t>tone</a:t>
            </a:r>
            <a:r>
              <a:rPr lang="en-GB" sz="1200" b="0" dirty="0"/>
              <a:t> right from the beginning as this is not what the reader might traditionally expect from a courtly </a:t>
            </a:r>
            <a:r>
              <a:rPr lang="en-GB" sz="1200" b="0" i="1" dirty="0">
                <a:hlinkClick r:id="rId2"/>
              </a:rPr>
              <a:t>ballad</a:t>
            </a:r>
            <a:r>
              <a:rPr lang="en-GB" sz="1200" b="0" dirty="0"/>
              <a:t>.</a:t>
            </a:r>
          </a:p>
          <a:p>
            <a:pPr>
              <a:buFont typeface="Arial" pitchFamily="34" charset="0"/>
              <a:buChar char="•"/>
            </a:pPr>
            <a:r>
              <a:rPr lang="en-GB" sz="1200" b="0" dirty="0"/>
              <a:t>We can see this foreboding tone continue right from the first </a:t>
            </a:r>
            <a:r>
              <a:rPr lang="en-GB" sz="1200" b="0" i="1" dirty="0">
                <a:hlinkClick r:id="rId2"/>
              </a:rPr>
              <a:t>stanza</a:t>
            </a:r>
            <a:r>
              <a:rPr lang="en-GB" sz="1200" b="0" dirty="0"/>
              <a:t> of the poem. The speaker’s question suggests that the knight is "Alone and palely loitering" while the reference to the "</a:t>
            </a:r>
            <a:r>
              <a:rPr lang="en-GB" sz="1200" b="0" dirty="0" err="1"/>
              <a:t>wither’d</a:t>
            </a:r>
            <a:r>
              <a:rPr lang="en-GB" sz="1200" b="0" dirty="0"/>
              <a:t>’ plants" and the "lack of birdsong" suggests the lonely, desolate surroundings.</a:t>
            </a:r>
          </a:p>
          <a:p>
            <a:pPr>
              <a:buFont typeface="Arial" pitchFamily="34" charset="0"/>
              <a:buChar char="•"/>
            </a:pPr>
            <a:r>
              <a:rPr lang="en-GB" sz="1200" b="0" dirty="0"/>
              <a:t>The speaker uses words such as "haggard" and "woe-</a:t>
            </a:r>
            <a:r>
              <a:rPr lang="en-GB" sz="1200" b="0" dirty="0" err="1"/>
              <a:t>begone</a:t>
            </a:r>
            <a:r>
              <a:rPr lang="en-GB" sz="1200" b="0" dirty="0"/>
              <a:t>" to describe the knight which highlights how deathly and drawn he looks.</a:t>
            </a:r>
          </a:p>
          <a:p>
            <a:pPr>
              <a:buFont typeface="Arial" pitchFamily="34" charset="0"/>
              <a:buChar char="•"/>
            </a:pPr>
            <a:r>
              <a:rPr lang="en-GB" sz="1200" b="0" dirty="0"/>
              <a:t>The flower </a:t>
            </a:r>
            <a:r>
              <a:rPr lang="en-GB" sz="1200" b="0" i="1" dirty="0">
                <a:hlinkClick r:id="rId2"/>
              </a:rPr>
              <a:t>imagery</a:t>
            </a:r>
            <a:r>
              <a:rPr lang="en-GB" sz="1200" b="0" dirty="0"/>
              <a:t> used also emphasises how pale and haggard the knight looks. For example, the </a:t>
            </a:r>
            <a:r>
              <a:rPr lang="en-GB" sz="1200" b="0" i="1" dirty="0">
                <a:hlinkClick r:id="rId2"/>
              </a:rPr>
              <a:t>metaphor</a:t>
            </a:r>
            <a:r>
              <a:rPr lang="en-GB" sz="1200" b="0" dirty="0"/>
              <a:t>, "I see a lily on thy brow" conveys his paleness. The lily is also the flower associated with death and therefore contributes to the deathly feel of the poem. The rose metaphor, also in the third </a:t>
            </a:r>
            <a:r>
              <a:rPr lang="en-GB" sz="1200" b="0" i="1" dirty="0">
                <a:hlinkClick r:id="rId2"/>
              </a:rPr>
              <a:t>stanza</a:t>
            </a:r>
            <a:r>
              <a:rPr lang="en-GB" sz="1200" b="0" dirty="0"/>
              <a:t>, "And on thy cheek a fading rose/ Fast </a:t>
            </a:r>
            <a:r>
              <a:rPr lang="en-GB" sz="1200" b="0" dirty="0" err="1"/>
              <a:t>withereth</a:t>
            </a:r>
            <a:r>
              <a:rPr lang="en-GB" sz="1200" b="0" dirty="0"/>
              <a:t> too", suggests that the colour has left his cheek and that his beauty (often represented by a rose) has withered.</a:t>
            </a:r>
          </a:p>
          <a:p>
            <a:pPr>
              <a:buFont typeface="Arial" pitchFamily="34" charset="0"/>
              <a:buChar char="•"/>
            </a:pPr>
            <a:r>
              <a:rPr lang="en-GB" sz="1200" b="0" dirty="0"/>
              <a:t>The knight himself begins his story in the fourth </a:t>
            </a:r>
            <a:r>
              <a:rPr lang="en-GB" sz="1200" b="0" i="1" dirty="0">
                <a:hlinkClick r:id="rId2"/>
              </a:rPr>
              <a:t>stanza</a:t>
            </a:r>
            <a:r>
              <a:rPr lang="en-GB" sz="1200" b="0" dirty="0"/>
              <a:t>, beginning with a description of the "beautiful lady" of the title. This idealistic description is characteristic of the Romantic era. She is described as, "Full beautiful" </a:t>
            </a:r>
            <a:r>
              <a:rPr lang="en-GB" sz="1200" b="0" dirty="0" err="1"/>
              <a:t>and"a</a:t>
            </a:r>
            <a:r>
              <a:rPr lang="en-GB" sz="1200" b="0" dirty="0"/>
              <a:t> faery’s child", creating an enchanting and mysterious image. We begin to get an impression of her seductive nature from the line, "And her eyes were wild</a:t>
            </a:r>
            <a:r>
              <a:rPr lang="en-GB" sz="1200" b="0" dirty="0" smtClean="0"/>
              <a:t>."</a:t>
            </a:r>
            <a:endParaRPr lang="en-GB" sz="1200" b="0" dirty="0"/>
          </a:p>
        </p:txBody>
      </p:sp>
    </p:spTree>
    <p:extLst>
      <p:ext uri="{BB962C8B-B14F-4D97-AF65-F5344CB8AC3E}">
        <p14:creationId xmlns:p14="http://schemas.microsoft.com/office/powerpoint/2010/main" val="83034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a:t>
            </a:r>
            <a:endParaRPr lang="en-GB" dirty="0"/>
          </a:p>
        </p:txBody>
      </p:sp>
      <p:sp>
        <p:nvSpPr>
          <p:cNvPr id="3" name="Content Placeholder 2"/>
          <p:cNvSpPr>
            <a:spLocks noGrp="1"/>
          </p:cNvSpPr>
          <p:nvPr>
            <p:ph idx="1"/>
          </p:nvPr>
        </p:nvSpPr>
        <p:spPr>
          <a:xfrm>
            <a:off x="838200" y="1066800"/>
            <a:ext cx="7520940" cy="4157172"/>
          </a:xfrm>
        </p:spPr>
        <p:txBody>
          <a:bodyPr>
            <a:normAutofit fontScale="77500" lnSpcReduction="20000"/>
          </a:bodyPr>
          <a:lstStyle/>
          <a:p>
            <a:pPr>
              <a:buFont typeface="Arial" pitchFamily="34" charset="0"/>
              <a:buChar char="•"/>
            </a:pPr>
            <a:r>
              <a:rPr lang="en-GB" b="0" dirty="0"/>
              <a:t>The knight describes how he is totally enthralled by this lady, so much that he "nothing else saw all day long". There is a suggestion of supernatural enchantment when he mentions that she sang, "a faery’s song".</a:t>
            </a:r>
          </a:p>
          <a:p>
            <a:pPr>
              <a:buFont typeface="Arial" pitchFamily="34" charset="0"/>
              <a:buChar char="•"/>
            </a:pPr>
            <a:r>
              <a:rPr lang="en-GB" b="0" dirty="0"/>
              <a:t>The world he describes sounds remote and captivating as he lists the "relish sweet, And honey wild, and manna dew"; there is a sense that she is enchanting him with exotic foods. The otherworldliness is emphasised further when he describes how the lady spoke in "language strange".</a:t>
            </a:r>
          </a:p>
          <a:p>
            <a:pPr>
              <a:buFont typeface="Arial" pitchFamily="34" charset="0"/>
              <a:buChar char="•"/>
            </a:pPr>
            <a:r>
              <a:rPr lang="en-GB" b="0" dirty="0"/>
              <a:t>In contrast with this infatuation however, Keats introduces a hint of sadness in the eighth </a:t>
            </a:r>
            <a:r>
              <a:rPr lang="en-GB" b="0" i="1" dirty="0">
                <a:hlinkClick r:id="rId2"/>
              </a:rPr>
              <a:t>stanza</a:t>
            </a:r>
            <a:r>
              <a:rPr lang="en-GB" b="0" dirty="0"/>
              <a:t> when the beautiful lady "wept, and </a:t>
            </a:r>
            <a:r>
              <a:rPr lang="en-GB" b="0" dirty="0" err="1"/>
              <a:t>sigh’d</a:t>
            </a:r>
            <a:r>
              <a:rPr lang="en-GB" b="0" dirty="0"/>
              <a:t> full sore". This could be interpreted as being part of her seduction or is she herself doomed to capture young knights and spirit them away – possibly hinted at in stanza 10?</a:t>
            </a:r>
          </a:p>
          <a:p>
            <a:pPr>
              <a:buFont typeface="Arial" pitchFamily="34" charset="0"/>
              <a:buChar char="•"/>
            </a:pPr>
            <a:r>
              <a:rPr lang="en-GB" b="0" dirty="0"/>
              <a:t>Repetition of the word "Wild" emphasises her enchanting eyes as well as the knight’s obsession with her; this </a:t>
            </a:r>
            <a:r>
              <a:rPr lang="en-GB" b="0" i="1" dirty="0">
                <a:hlinkClick r:id="rId2"/>
              </a:rPr>
              <a:t>repetition</a:t>
            </a:r>
            <a:r>
              <a:rPr lang="en-GB" b="0" dirty="0"/>
              <a:t> also reflects the oral nature of the </a:t>
            </a:r>
            <a:r>
              <a:rPr lang="en-GB" b="0" i="1" dirty="0">
                <a:hlinkClick r:id="rId2"/>
              </a:rPr>
              <a:t>ballad</a:t>
            </a:r>
            <a:r>
              <a:rPr lang="en-GB" b="0" dirty="0"/>
              <a:t> and the ability of the </a:t>
            </a:r>
            <a:r>
              <a:rPr lang="en-GB" b="0" i="1" dirty="0">
                <a:hlinkClick r:id="rId2"/>
              </a:rPr>
              <a:t>form</a:t>
            </a:r>
            <a:r>
              <a:rPr lang="en-GB" b="0" dirty="0"/>
              <a:t> to keep the reader engaged.</a:t>
            </a:r>
          </a:p>
          <a:p>
            <a:pPr>
              <a:buFont typeface="Arial" pitchFamily="34" charset="0"/>
              <a:buChar char="•"/>
            </a:pPr>
            <a:r>
              <a:rPr lang="en-GB" b="0" dirty="0"/>
              <a:t>The knight’s tale of sadness in </a:t>
            </a:r>
            <a:r>
              <a:rPr lang="en-GB" b="0" i="1" dirty="0">
                <a:hlinkClick r:id="rId2"/>
              </a:rPr>
              <a:t>stanza</a:t>
            </a:r>
            <a:r>
              <a:rPr lang="en-GB" b="0" dirty="0"/>
              <a:t> 9 contrasts with the gentleness of the words "lulled" and "</a:t>
            </a:r>
            <a:r>
              <a:rPr lang="en-GB" b="0" dirty="0" err="1"/>
              <a:t>dream’d</a:t>
            </a:r>
            <a:r>
              <a:rPr lang="en-GB" b="0" dirty="0"/>
              <a:t>". This contrast is conveyed by the use of the hyphen introducing the plaintive line "- Ah! Woe betide!" Furthermore, the repetition of "</a:t>
            </a:r>
            <a:r>
              <a:rPr lang="en-GB" b="0" dirty="0" err="1"/>
              <a:t>dream’d</a:t>
            </a:r>
            <a:r>
              <a:rPr lang="en-GB" b="0" dirty="0"/>
              <a:t>" continues to convey a sense of the otherworldly in the poem.</a:t>
            </a:r>
          </a:p>
          <a:p>
            <a:pPr>
              <a:buFont typeface="Arial" pitchFamily="34" charset="0"/>
              <a:buChar char="•"/>
            </a:pPr>
            <a:r>
              <a:rPr lang="en-GB" b="0" dirty="0"/>
              <a:t>The penultimate </a:t>
            </a:r>
            <a:r>
              <a:rPr lang="en-GB" b="0" i="1" dirty="0">
                <a:hlinkClick r:id="rId2"/>
              </a:rPr>
              <a:t>stanza</a:t>
            </a:r>
            <a:r>
              <a:rPr lang="en-GB" b="0" dirty="0"/>
              <a:t> presents us with nightmarish </a:t>
            </a:r>
            <a:r>
              <a:rPr lang="en-GB" b="0" i="1" dirty="0">
                <a:hlinkClick r:id="rId2"/>
              </a:rPr>
              <a:t>imagery</a:t>
            </a:r>
            <a:r>
              <a:rPr lang="en-GB" b="0" dirty="0"/>
              <a:t> of "</a:t>
            </a:r>
            <a:r>
              <a:rPr lang="en-GB" b="0" dirty="0" err="1"/>
              <a:t>starv’d</a:t>
            </a:r>
            <a:r>
              <a:rPr lang="en-GB" b="0" dirty="0"/>
              <a:t> lips", "horrid" and "gaped wide". The warning of these previous victims seems to awake the knight from his dreamlike state only to find himself on the (again repeated) "cold hill’s side."</a:t>
            </a:r>
          </a:p>
          <a:p>
            <a:pPr>
              <a:buFont typeface="Arial" pitchFamily="34" charset="0"/>
              <a:buChar char="•"/>
            </a:pPr>
            <a:r>
              <a:rPr lang="en-GB" b="0" dirty="0"/>
              <a:t>The final </a:t>
            </a:r>
            <a:r>
              <a:rPr lang="en-GB" b="0" i="1" dirty="0">
                <a:hlinkClick r:id="rId2"/>
              </a:rPr>
              <a:t>stanza</a:t>
            </a:r>
            <a:r>
              <a:rPr lang="en-GB" b="0" dirty="0"/>
              <a:t> completes the description of the knight’s appearance to the unknown speaker. The opening lines of the poem are repeated suggestions that the knight is back among the realities of the world and this also reminds the reader of the poem’s opening question in common with the folk tradition of the </a:t>
            </a:r>
            <a:r>
              <a:rPr lang="en-GB" b="0" i="1" dirty="0">
                <a:hlinkClick r:id="rId2"/>
              </a:rPr>
              <a:t>ballad</a:t>
            </a:r>
            <a:r>
              <a:rPr lang="en-GB" b="0" dirty="0"/>
              <a:t> form. There seems to be an ambiguous ending as we have no indication if the knight will survive his experience or what decision he has come to; "And this is why I sojourn here,/Alone and palely loitering</a:t>
            </a:r>
            <a:r>
              <a:rPr lang="en-GB" b="0" dirty="0" smtClean="0"/>
              <a:t>,"</a:t>
            </a:r>
            <a:endParaRPr lang="en-GB" b="0" dirty="0"/>
          </a:p>
        </p:txBody>
      </p:sp>
    </p:spTree>
    <p:extLst>
      <p:ext uri="{BB962C8B-B14F-4D97-AF65-F5344CB8AC3E}">
        <p14:creationId xmlns:p14="http://schemas.microsoft.com/office/powerpoint/2010/main" val="26660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Attitudes and ideas</a:t>
            </a:r>
            <a:endParaRPr lang="en-GB" dirty="0"/>
          </a:p>
        </p:txBody>
      </p:sp>
      <p:sp>
        <p:nvSpPr>
          <p:cNvPr id="3" name="Content Placeholder 2"/>
          <p:cNvSpPr>
            <a:spLocks noGrp="1"/>
          </p:cNvSpPr>
          <p:nvPr>
            <p:ph idx="1"/>
          </p:nvPr>
        </p:nvSpPr>
        <p:spPr/>
        <p:txBody>
          <a:bodyPr/>
          <a:lstStyle/>
          <a:p>
            <a:pPr>
              <a:buFont typeface="Arial" pitchFamily="34" charset="0"/>
              <a:buChar char="•"/>
            </a:pPr>
            <a:r>
              <a:rPr lang="en-GB" b="0" dirty="0"/>
              <a:t>There are a variety of interpretations that could be offered about the attitudes and viewpoints of the poem.</a:t>
            </a:r>
          </a:p>
          <a:p>
            <a:pPr>
              <a:buFont typeface="Arial" pitchFamily="34" charset="0"/>
              <a:buChar char="•"/>
            </a:pPr>
            <a:r>
              <a:rPr lang="en-GB" b="0" dirty="0"/>
              <a:t>On one level the poem seems to offer a warning about infatuation and obsession, but on a deeper level the ideas expressed by Keats may have had more importance due to the time the poem was written.</a:t>
            </a:r>
          </a:p>
          <a:p>
            <a:pPr>
              <a:buFont typeface="Arial" pitchFamily="34" charset="0"/>
              <a:buChar char="•"/>
            </a:pPr>
            <a:r>
              <a:rPr lang="en-GB" b="0" dirty="0"/>
              <a:t>Keats was nearing the end of his young life when he wrote the poem and therefore it could be read as a reflection on the allure of death and how it can offer a means of escape from painful illness.</a:t>
            </a:r>
          </a:p>
          <a:p>
            <a:pPr>
              <a:buFont typeface="Arial" pitchFamily="34" charset="0"/>
              <a:buChar char="•"/>
            </a:pPr>
            <a:r>
              <a:rPr lang="en-GB" b="0" dirty="0"/>
              <a:t>Death could be s</a:t>
            </a:r>
            <a:r>
              <a:rPr lang="en-GB" b="0" i="1" dirty="0">
                <a:hlinkClick r:id="rId2"/>
              </a:rPr>
              <a:t>ymbolised</a:t>
            </a:r>
            <a:r>
              <a:rPr lang="en-GB" b="0" dirty="0"/>
              <a:t> by the beautiful lady who shows no mercy while the knight-at-arms could well be Keats himself.</a:t>
            </a:r>
          </a:p>
          <a:p>
            <a:pPr>
              <a:buFont typeface="Arial" pitchFamily="34" charset="0"/>
              <a:buChar char="•"/>
            </a:pPr>
            <a:endParaRPr lang="en-GB" dirty="0"/>
          </a:p>
        </p:txBody>
      </p:sp>
    </p:spTree>
    <p:extLst>
      <p:ext uri="{BB962C8B-B14F-4D97-AF65-F5344CB8AC3E}">
        <p14:creationId xmlns:p14="http://schemas.microsoft.com/office/powerpoint/2010/main" val="236162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from the screencast</a:t>
            </a:r>
            <a:endParaRPr lang="en-GB" dirty="0"/>
          </a:p>
        </p:txBody>
      </p:sp>
      <p:sp>
        <p:nvSpPr>
          <p:cNvPr id="3" name="Content Placeholder 2"/>
          <p:cNvSpPr>
            <a:spLocks noGrp="1"/>
          </p:cNvSpPr>
          <p:nvPr>
            <p:ph idx="1"/>
          </p:nvPr>
        </p:nvSpPr>
        <p:spPr/>
        <p:txBody>
          <a:bodyPr/>
          <a:lstStyle/>
          <a:p>
            <a:pPr>
              <a:buFont typeface="Arial" pitchFamily="34" charset="0"/>
              <a:buChar char="•"/>
            </a:pPr>
            <a:r>
              <a:rPr lang="en-GB" b="0" dirty="0" smtClean="0">
                <a:latin typeface="Calibri" pitchFamily="34" charset="0"/>
              </a:rPr>
              <a:t>Look at all the adjectives used of the knight  and the setting.  What do you notice?</a:t>
            </a:r>
          </a:p>
          <a:p>
            <a:pPr>
              <a:buFont typeface="Arial" pitchFamily="34" charset="0"/>
              <a:buChar char="•"/>
            </a:pPr>
            <a:r>
              <a:rPr lang="en-GB" b="0" dirty="0" smtClean="0">
                <a:latin typeface="Calibri" pitchFamily="34" charset="0"/>
              </a:rPr>
              <a:t>Where does the “voice” change?</a:t>
            </a:r>
          </a:p>
          <a:p>
            <a:pPr>
              <a:buFont typeface="Arial" pitchFamily="34" charset="0"/>
              <a:buChar char="•"/>
            </a:pPr>
            <a:r>
              <a:rPr lang="en-GB" b="0" dirty="0" smtClean="0">
                <a:latin typeface="Calibri" pitchFamily="34" charset="0"/>
              </a:rPr>
              <a:t>What elements of </a:t>
            </a:r>
            <a:r>
              <a:rPr lang="en-GB" b="0" dirty="0" smtClean="0">
                <a:latin typeface="Calibri" pitchFamily="34" charset="0"/>
              </a:rPr>
              <a:t>the </a:t>
            </a:r>
            <a:r>
              <a:rPr lang="en-GB" b="0" dirty="0" smtClean="0">
                <a:latin typeface="Calibri" pitchFamily="34" charset="0"/>
              </a:rPr>
              <a:t>poem relate to a “fairy tale world”</a:t>
            </a:r>
          </a:p>
          <a:p>
            <a:pPr>
              <a:buFont typeface="Arial" pitchFamily="34" charset="0"/>
              <a:buChar char="•"/>
            </a:pPr>
            <a:r>
              <a:rPr lang="en-GB" b="0" dirty="0" smtClean="0">
                <a:latin typeface="Calibri" pitchFamily="34" charset="0"/>
              </a:rPr>
              <a:t>In what ways do we see the Lady described as dangerous?</a:t>
            </a:r>
          </a:p>
          <a:p>
            <a:endParaRPr lang="en-GB" b="0" dirty="0">
              <a:latin typeface="Calibri" pitchFamily="34" charset="0"/>
            </a:endParaRPr>
          </a:p>
          <a:p>
            <a:r>
              <a:rPr lang="en-GB" b="0" dirty="0" smtClean="0">
                <a:latin typeface="Calibri" pitchFamily="34" charset="0"/>
              </a:rPr>
              <a:t>“alone, </a:t>
            </a:r>
            <a:r>
              <a:rPr lang="en-GB" b="0" dirty="0" err="1" smtClean="0">
                <a:latin typeface="Calibri" pitchFamily="34" charset="0"/>
              </a:rPr>
              <a:t>paley</a:t>
            </a:r>
            <a:r>
              <a:rPr lang="en-GB" b="0" dirty="0" smtClean="0">
                <a:latin typeface="Calibri" pitchFamily="34" charset="0"/>
              </a:rPr>
              <a:t> loitering, haggard, woe-</a:t>
            </a:r>
            <a:r>
              <a:rPr lang="en-GB" b="0" dirty="0" err="1" smtClean="0">
                <a:latin typeface="Calibri" pitchFamily="34" charset="0"/>
              </a:rPr>
              <a:t>begone</a:t>
            </a:r>
            <a:r>
              <a:rPr lang="en-GB" b="0" dirty="0" smtClean="0">
                <a:latin typeface="Calibri" pitchFamily="34" charset="0"/>
              </a:rPr>
              <a:t>, moist, fever-dew, cold , death pale…”</a:t>
            </a:r>
          </a:p>
          <a:p>
            <a:r>
              <a:rPr lang="en-GB" b="0" dirty="0" smtClean="0">
                <a:latin typeface="Calibri" pitchFamily="34" charset="0"/>
              </a:rPr>
              <a:t>“ beautiful, long, light, wild, fragrant, sweet…”</a:t>
            </a:r>
          </a:p>
          <a:p>
            <a:endParaRPr lang="en-GB" b="0" dirty="0">
              <a:latin typeface="Calibri" pitchFamily="34" charset="0"/>
            </a:endParaRPr>
          </a:p>
          <a:p>
            <a:r>
              <a:rPr lang="en-GB" b="0" dirty="0" smtClean="0">
                <a:latin typeface="Calibri" pitchFamily="34" charset="0"/>
              </a:rPr>
              <a:t>“Strange, wild, wild,  - a faery’s child”</a:t>
            </a:r>
            <a:endParaRPr lang="en-GB" b="0" dirty="0">
              <a:latin typeface="Calibri"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4664869"/>
            <a:ext cx="2163763" cy="211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148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Contrasts:</a:t>
            </a:r>
            <a:endParaRPr lang="en-GB" dirty="0"/>
          </a:p>
        </p:txBody>
      </p:sp>
      <p:sp>
        <p:nvSpPr>
          <p:cNvPr id="3" name="Content Placeholder 2"/>
          <p:cNvSpPr>
            <a:spLocks noGrp="1"/>
          </p:cNvSpPr>
          <p:nvPr>
            <p:ph idx="1"/>
          </p:nvPr>
        </p:nvSpPr>
        <p:spPr/>
        <p:txBody>
          <a:bodyPr/>
          <a:lstStyle/>
          <a:p>
            <a:r>
              <a:rPr lang="en-GB" b="0" dirty="0" smtClean="0">
                <a:latin typeface="Calibri" pitchFamily="34" charset="0"/>
              </a:rPr>
              <a:t>Knights seek love as part of the courtly ideal.</a:t>
            </a:r>
          </a:p>
          <a:p>
            <a:endParaRPr lang="en-GB" b="0" dirty="0">
              <a:latin typeface="Calibri" pitchFamily="34" charset="0"/>
            </a:endParaRPr>
          </a:p>
          <a:p>
            <a:r>
              <a:rPr lang="en-GB" b="0" dirty="0" smtClean="0">
                <a:latin typeface="Calibri" pitchFamily="34" charset="0"/>
              </a:rPr>
              <a:t>What does he find when he finds love?</a:t>
            </a:r>
          </a:p>
          <a:p>
            <a:endParaRPr lang="en-GB" b="0" dirty="0">
              <a:latin typeface="Calibri" pitchFamily="34" charset="0"/>
            </a:endParaRPr>
          </a:p>
          <a:p>
            <a:r>
              <a:rPr lang="en-GB" b="0" dirty="0" smtClean="0">
                <a:latin typeface="Calibri" pitchFamily="34" charset="0"/>
              </a:rPr>
              <a:t>How does this compare to the message in SONNET 116?</a:t>
            </a:r>
          </a:p>
          <a:p>
            <a:endParaRPr lang="en-GB" b="0" dirty="0">
              <a:latin typeface="Calibri" pitchFamily="34" charset="0"/>
            </a:endParaRPr>
          </a:p>
          <a:p>
            <a:endParaRPr lang="en-GB" b="0" dirty="0">
              <a:latin typeface="Calibri" pitchFamily="34"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96316" y="4493202"/>
            <a:ext cx="2163763" cy="211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6021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762000" y="1295400"/>
            <a:ext cx="3200400" cy="3712464"/>
          </a:xfrm>
        </p:spPr>
        <p:txBody>
          <a:bodyPr>
            <a:normAutofit fontScale="92500" lnSpcReduction="20000"/>
          </a:bodyPr>
          <a:lstStyle/>
          <a:p>
            <a:r>
              <a:rPr lang="en-GB" b="0" u="sng" dirty="0" smtClean="0"/>
              <a:t>BD</a:t>
            </a:r>
            <a:r>
              <a:rPr lang="en-GB" b="0" dirty="0" smtClean="0"/>
              <a:t>:</a:t>
            </a:r>
          </a:p>
          <a:p>
            <a:r>
              <a:rPr lang="en-GB" b="0" dirty="0" smtClean="0"/>
              <a:t>Love is a trap and negative force</a:t>
            </a:r>
          </a:p>
          <a:p>
            <a:r>
              <a:rPr lang="en-GB" b="0" dirty="0" smtClean="0"/>
              <a:t>Love is everlasting</a:t>
            </a:r>
          </a:p>
          <a:p>
            <a:r>
              <a:rPr lang="en-GB" b="0" dirty="0" smtClean="0"/>
              <a:t>Love brings suffering</a:t>
            </a:r>
          </a:p>
          <a:p>
            <a:r>
              <a:rPr lang="en-GB" b="0" dirty="0" smtClean="0"/>
              <a:t>Love is unrequited</a:t>
            </a:r>
          </a:p>
          <a:p>
            <a:r>
              <a:rPr lang="en-GB" b="0" dirty="0" smtClean="0"/>
              <a:t>Love is powerful</a:t>
            </a:r>
          </a:p>
          <a:p>
            <a:r>
              <a:rPr lang="en-GB" b="0" dirty="0" smtClean="0"/>
              <a:t>Love is of another world</a:t>
            </a:r>
            <a:endParaRPr lang="en-GB" b="0" dirty="0"/>
          </a:p>
        </p:txBody>
      </p:sp>
      <p:sp>
        <p:nvSpPr>
          <p:cNvPr id="6" name="Content Placeholder 5"/>
          <p:cNvSpPr>
            <a:spLocks noGrp="1"/>
          </p:cNvSpPr>
          <p:nvPr>
            <p:ph sz="half" idx="2"/>
          </p:nvPr>
        </p:nvSpPr>
        <p:spPr>
          <a:xfrm>
            <a:off x="4663281" y="1295400"/>
            <a:ext cx="3200400" cy="3712464"/>
          </a:xfrm>
        </p:spPr>
        <p:txBody>
          <a:bodyPr>
            <a:normAutofit fontScale="92500" lnSpcReduction="20000"/>
          </a:bodyPr>
          <a:lstStyle/>
          <a:p>
            <a:r>
              <a:rPr lang="en-GB" b="0" u="sng" dirty="0" smtClean="0"/>
              <a:t>116</a:t>
            </a:r>
            <a:r>
              <a:rPr lang="en-GB" b="0" dirty="0" smtClean="0"/>
              <a:t>:</a:t>
            </a:r>
          </a:p>
          <a:p>
            <a:r>
              <a:rPr lang="en-GB" b="0" dirty="0" smtClean="0"/>
              <a:t>Love is powerful</a:t>
            </a:r>
          </a:p>
          <a:p>
            <a:r>
              <a:rPr lang="en-GB" b="0" dirty="0" smtClean="0"/>
              <a:t>Love is “constant”</a:t>
            </a:r>
          </a:p>
          <a:p>
            <a:r>
              <a:rPr lang="en-GB" b="0" dirty="0" smtClean="0"/>
              <a:t>Love is unchanging and honest</a:t>
            </a:r>
          </a:p>
          <a:p>
            <a:r>
              <a:rPr lang="en-GB" b="0" dirty="0" smtClean="0"/>
              <a:t>Love survives great change</a:t>
            </a:r>
          </a:p>
          <a:p>
            <a:r>
              <a:rPr lang="en-GB" b="0" dirty="0" smtClean="0"/>
              <a:t>Love is a positive force</a:t>
            </a:r>
            <a:endParaRPr lang="en-GB" b="0" dirty="0"/>
          </a:p>
        </p:txBody>
      </p:sp>
      <p:sp>
        <p:nvSpPr>
          <p:cNvPr id="4" name="Title 3"/>
          <p:cNvSpPr>
            <a:spLocks noGrp="1"/>
          </p:cNvSpPr>
          <p:nvPr>
            <p:ph type="title"/>
          </p:nvPr>
        </p:nvSpPr>
        <p:spPr/>
        <p:txBody>
          <a:bodyPr/>
          <a:lstStyle/>
          <a:p>
            <a:r>
              <a:rPr lang="en-GB" dirty="0" smtClean="0"/>
              <a:t>Compare love in belle dame and sonnet 116</a:t>
            </a:r>
            <a:endParaRPr lang="en-GB"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4572000"/>
            <a:ext cx="2163763" cy="211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67174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1465</TotalTime>
  <Words>691</Words>
  <Application>Microsoft Office PowerPoint</Application>
  <PresentationFormat>On-screen Show (4:3)</PresentationFormat>
  <Paragraphs>86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Angles</vt:lpstr>
      <vt:lpstr>La Belle Dame Sans merci</vt:lpstr>
      <vt:lpstr>Context</vt:lpstr>
      <vt:lpstr>Subject and structure</vt:lpstr>
      <vt:lpstr>language</vt:lpstr>
      <vt:lpstr>language</vt:lpstr>
      <vt:lpstr>Attitudes and ideas</vt:lpstr>
      <vt:lpstr>Questions from the screencast</vt:lpstr>
      <vt:lpstr>Contrasts:</vt:lpstr>
      <vt:lpstr>Compare love in belle dame and sonnet 116</vt:lpstr>
      <vt:lpstr>Pathetic Fallacy</vt:lpstr>
      <vt:lpstr>FOCUS ON A STANZA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Belle Dame Sans merci</dc:title>
  <dc:creator>Peel, Jonathan</dc:creator>
  <cp:lastModifiedBy>stmaugerH01</cp:lastModifiedBy>
  <cp:revision>4</cp:revision>
  <dcterms:created xsi:type="dcterms:W3CDTF">2006-08-16T00:00:00Z</dcterms:created>
  <dcterms:modified xsi:type="dcterms:W3CDTF">2014-11-14T08:23:52Z</dcterms:modified>
</cp:coreProperties>
</file>