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98" r:id="rId4"/>
    <p:sldId id="299" r:id="rId5"/>
    <p:sldId id="303" r:id="rId6"/>
    <p:sldId id="301" r:id="rId7"/>
    <p:sldId id="302" r:id="rId8"/>
    <p:sldId id="300" r:id="rId9"/>
    <p:sldId id="304" r:id="rId10"/>
    <p:sldId id="305" r:id="rId11"/>
    <p:sldId id="306" r:id="rId12"/>
    <p:sldId id="307" r:id="rId13"/>
    <p:sldId id="308" r:id="rId14"/>
    <p:sldId id="309" r:id="rId15"/>
    <p:sldId id="310" r:id="rId16"/>
    <p:sldId id="290" r:id="rId17"/>
    <p:sldId id="311" r:id="rId18"/>
  </p:sldIdLst>
  <p:sldSz cx="9144000" cy="6858000" type="screen4x3"/>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598" autoAdjust="0"/>
  </p:normalViewPr>
  <p:slideViewPr>
    <p:cSldViewPr>
      <p:cViewPr varScale="1">
        <p:scale>
          <a:sx n="76" d="100"/>
          <a:sy n="76" d="100"/>
        </p:scale>
        <p:origin x="-96" y="-5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27/03/2015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10</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11</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13</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14</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15</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16</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17</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303824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27/03/2015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27/03/2015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27/03/2015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27/03/2015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15.xml"/><Relationship Id="rId7" Type="http://schemas.openxmlformats.org/officeDocument/2006/relationships/slide" Target="slide1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a:solidFill>
                  <a:schemeClr val="bg1"/>
                </a:solidFill>
              </a:rPr>
              <a:t>Mitosis and the Cell Cycle</a:t>
            </a:r>
          </a:p>
        </p:txBody>
      </p:sp>
      <p:sp>
        <p:nvSpPr>
          <p:cNvPr id="5" name="Rounded Rectangle 4">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Prophase</a:t>
            </a:r>
            <a:endParaRPr lang="en-GB" b="1" dirty="0"/>
          </a:p>
          <a:p>
            <a:pPr marL="0" indent="0">
              <a:buNone/>
            </a:pPr>
            <a:r>
              <a:rPr lang="en-GB" sz="2400" dirty="0"/>
              <a:t>The replicated chromosomes shorten and thicken by supercoiling. They can now be stained and observed with a light microscope.</a:t>
            </a:r>
            <a:endParaRPr lang="en-GB" sz="2400" dirty="0" smtClean="0"/>
          </a:p>
          <a:p>
            <a:pPr marL="0" indent="0">
              <a:buNone/>
            </a:pP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4" name="Rounded Rectangle 13">
            <a:hlinkClick r:id="rId3" action="ppaction://hlinksldjump"/>
          </p:cNvPr>
          <p:cNvSpPr/>
          <p:nvPr/>
        </p:nvSpPr>
        <p:spPr>
          <a:xfrm>
            <a:off x="654448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Back</a:t>
            </a:r>
            <a:endParaRPr lang="en-GB" sz="2400" dirty="0"/>
          </a:p>
        </p:txBody>
      </p:sp>
      <p:pic>
        <p:nvPicPr>
          <p:cNvPr id="7170" name="Picture 2" descr="C:\Business\Hodder Biology PowerPoints\Received\Re-use artwork for chapters 1-9\05_09a_K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3140968"/>
            <a:ext cx="2884540" cy="281723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012160" y="3645024"/>
            <a:ext cx="1080120" cy="646331"/>
          </a:xfrm>
          <a:prstGeom prst="rect">
            <a:avLst/>
          </a:prstGeom>
          <a:noFill/>
        </p:spPr>
        <p:txBody>
          <a:bodyPr wrap="square" rtlCol="0">
            <a:spAutoFit/>
          </a:bodyPr>
          <a:lstStyle/>
          <a:p>
            <a:r>
              <a:rPr lang="en-GB" dirty="0" smtClean="0"/>
              <a:t>fibre of spindle</a:t>
            </a:r>
            <a:endParaRPr lang="en-GB" dirty="0"/>
          </a:p>
        </p:txBody>
      </p:sp>
    </p:spTree>
    <p:extLst>
      <p:ext uri="{BB962C8B-B14F-4D97-AF65-F5344CB8AC3E}">
        <p14:creationId xmlns:p14="http://schemas.microsoft.com/office/powerpoint/2010/main" val="35655726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Metaphase</a:t>
            </a:r>
            <a:endParaRPr lang="en-GB" b="1" dirty="0"/>
          </a:p>
          <a:p>
            <a:pPr marL="0" indent="0">
              <a:buNone/>
            </a:pPr>
            <a:r>
              <a:rPr lang="en-GB" sz="2400" dirty="0"/>
              <a:t>The chromosomes, each composed of two chromatids, line up on the spindle equator.</a:t>
            </a:r>
            <a:endParaRPr lang="en-GB" sz="2400" dirty="0" smtClean="0"/>
          </a:p>
          <a:p>
            <a:pPr marL="0" indent="0">
              <a:buNone/>
            </a:pP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4" name="Rounded Rectangle 13">
            <a:hlinkClick r:id="rId3" action="ppaction://hlinksldjump"/>
          </p:cNvPr>
          <p:cNvSpPr/>
          <p:nvPr/>
        </p:nvSpPr>
        <p:spPr>
          <a:xfrm>
            <a:off x="654448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Back</a:t>
            </a:r>
            <a:endParaRPr lang="en-GB" sz="2400" dirty="0"/>
          </a:p>
        </p:txBody>
      </p:sp>
      <p:pic>
        <p:nvPicPr>
          <p:cNvPr id="11" name="Picture 2" descr="C:\Business\Hodder Biology PowerPoints\Received\Re-use artwork for chapters 1-9\05_09b_K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4026" y="3141779"/>
            <a:ext cx="2808000" cy="28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75760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Anaphase</a:t>
            </a:r>
            <a:endParaRPr lang="en-GB" b="1" dirty="0"/>
          </a:p>
          <a:p>
            <a:pPr marL="0" indent="0">
              <a:buNone/>
            </a:pPr>
            <a:r>
              <a:rPr lang="en-GB" sz="2400" dirty="0"/>
              <a:t>The centromere divides and the spindle fibres pull chromosomes to opposite poles.</a:t>
            </a:r>
            <a:endParaRPr lang="en-GB" sz="2400" dirty="0" smtClean="0"/>
          </a:p>
          <a:p>
            <a:pPr marL="0" indent="0">
              <a:buNone/>
            </a:pP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4" name="Rounded Rectangle 13">
            <a:hlinkClick r:id="rId3" action="ppaction://hlinksldjump"/>
          </p:cNvPr>
          <p:cNvSpPr/>
          <p:nvPr/>
        </p:nvSpPr>
        <p:spPr>
          <a:xfrm>
            <a:off x="654448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Back</a:t>
            </a:r>
            <a:endParaRPr lang="en-GB" sz="2400" dirty="0"/>
          </a:p>
        </p:txBody>
      </p:sp>
      <p:pic>
        <p:nvPicPr>
          <p:cNvPr id="10" name="Picture 2" descr="C:\Business\Hodder Biology PowerPoints\Received\Re-use artwork for chapters 1-9\05_09c_K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4026" y="3140968"/>
            <a:ext cx="2808312"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21070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Telophase</a:t>
            </a:r>
            <a:endParaRPr lang="en-GB" b="1" dirty="0"/>
          </a:p>
          <a:p>
            <a:pPr marL="0" indent="0">
              <a:buNone/>
            </a:pPr>
            <a:r>
              <a:rPr lang="en-GB" sz="2400" dirty="0"/>
              <a:t>The chromosomes start to uncoil and a new envelope encloses the new nuclei.</a:t>
            </a:r>
            <a:endParaRPr lang="en-GB" sz="2400" dirty="0" smtClean="0"/>
          </a:p>
          <a:p>
            <a:pPr marL="0" indent="0">
              <a:buNone/>
            </a:pP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4" name="Rounded Rectangle 13">
            <a:hlinkClick r:id="rId3" action="ppaction://hlinksldjump"/>
          </p:cNvPr>
          <p:cNvSpPr/>
          <p:nvPr/>
        </p:nvSpPr>
        <p:spPr>
          <a:xfrm>
            <a:off x="654448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Back</a:t>
            </a:r>
            <a:endParaRPr lang="en-GB" sz="2400" dirty="0"/>
          </a:p>
        </p:txBody>
      </p:sp>
      <p:pic>
        <p:nvPicPr>
          <p:cNvPr id="11" name="Picture 2" descr="C:\Business\Hodder Biology PowerPoints\Received\Re-use artwork for chapters 1-9\05_09d_K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3145162"/>
            <a:ext cx="2808000" cy="28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5152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Cytokinesis</a:t>
            </a:r>
          </a:p>
          <a:p>
            <a:pPr marL="0" indent="0">
              <a:buNone/>
            </a:pPr>
            <a:r>
              <a:rPr lang="en-GB" sz="2400" dirty="0"/>
              <a:t>The cell membrane tucks in along the equator of the cell. The plasma membrane on one side meets the membrane on the other and the two new cells are pinched off. In plant cells, a new cell wall forms along the equator.</a:t>
            </a:r>
            <a:endParaRPr lang="en-GB" sz="2400" dirty="0" smtClean="0"/>
          </a:p>
          <a:p>
            <a:pPr marL="0" indent="0">
              <a:buNone/>
            </a:pP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4" name="Rounded Rectangle 13">
            <a:hlinkClick r:id="rId3" action="ppaction://hlinksldjump"/>
          </p:cNvPr>
          <p:cNvSpPr/>
          <p:nvPr/>
        </p:nvSpPr>
        <p:spPr>
          <a:xfrm>
            <a:off x="654448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Back</a:t>
            </a:r>
            <a:endParaRPr lang="en-GB" sz="2400" dirty="0"/>
          </a:p>
        </p:txBody>
      </p:sp>
    </p:spTree>
    <p:extLst>
      <p:ext uri="{BB962C8B-B14F-4D97-AF65-F5344CB8AC3E}">
        <p14:creationId xmlns:p14="http://schemas.microsoft.com/office/powerpoint/2010/main" val="33308878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marL="0" lvl="0" indent="0">
              <a:spcBef>
                <a:spcPts val="0"/>
              </a:spcBef>
              <a:buNone/>
            </a:pPr>
            <a:r>
              <a:rPr lang="en-GB" sz="2400" dirty="0"/>
              <a:t>Name the stages of mitosis when each of the following take place</a:t>
            </a:r>
            <a:r>
              <a:rPr lang="en-GB" sz="2400" dirty="0" smtClean="0"/>
              <a:t>.</a:t>
            </a:r>
          </a:p>
          <a:p>
            <a:pPr marL="342000" lvl="1" indent="-342000">
              <a:spcBef>
                <a:spcPts val="0"/>
              </a:spcBef>
              <a:buFont typeface="Arial" panose="020B0604020202020204" pitchFamily="34" charset="0"/>
              <a:buChar char="•"/>
            </a:pPr>
            <a:r>
              <a:rPr lang="en-GB" sz="2400" dirty="0" smtClean="0"/>
              <a:t>Centromeres </a:t>
            </a:r>
            <a:r>
              <a:rPr lang="en-GB" sz="2400" dirty="0"/>
              <a:t>split and chromosomes separate.</a:t>
            </a:r>
            <a:endParaRPr lang="en-GB" sz="2400" dirty="0" smtClean="0"/>
          </a:p>
          <a:p>
            <a:pPr marL="342000" lvl="2" indent="0">
              <a:spcBef>
                <a:spcPts val="0"/>
              </a:spcBef>
              <a:buNone/>
            </a:pPr>
            <a:r>
              <a:rPr lang="en-GB" dirty="0" smtClean="0">
                <a:solidFill>
                  <a:srgbClr val="008000"/>
                </a:solidFill>
              </a:rPr>
              <a:t>Late </a:t>
            </a:r>
            <a:r>
              <a:rPr lang="en-GB" dirty="0">
                <a:solidFill>
                  <a:srgbClr val="008000"/>
                </a:solidFill>
              </a:rPr>
              <a:t>metaphase, early anaphase</a:t>
            </a:r>
            <a:r>
              <a:rPr lang="en-GB" dirty="0" smtClean="0">
                <a:solidFill>
                  <a:srgbClr val="008000"/>
                </a:solidFill>
              </a:rPr>
              <a:t>.</a:t>
            </a:r>
          </a:p>
          <a:p>
            <a:pPr marL="342000" lvl="1" indent="-342000">
              <a:spcBef>
                <a:spcPts val="0"/>
              </a:spcBef>
              <a:buFont typeface="Arial" panose="020B0604020202020204" pitchFamily="34" charset="0"/>
              <a:buChar char="•"/>
            </a:pPr>
            <a:r>
              <a:rPr lang="en-GB" sz="2400" dirty="0" smtClean="0"/>
              <a:t>Chromosomes first become visible.</a:t>
            </a:r>
            <a:endParaRPr lang="en-GB" sz="2400" dirty="0"/>
          </a:p>
          <a:p>
            <a:pPr marL="342000" lvl="2" indent="0">
              <a:spcBef>
                <a:spcPts val="0"/>
              </a:spcBef>
              <a:buNone/>
            </a:pPr>
            <a:r>
              <a:rPr lang="en-GB" dirty="0" smtClean="0">
                <a:solidFill>
                  <a:srgbClr val="008000"/>
                </a:solidFill>
              </a:rPr>
              <a:t>Prophase.</a:t>
            </a:r>
            <a:endParaRPr lang="en-GB" dirty="0">
              <a:solidFill>
                <a:srgbClr val="008000"/>
              </a:solidFill>
            </a:endParaRPr>
          </a:p>
          <a:p>
            <a:pPr marL="342000" lvl="1" indent="-342000">
              <a:spcBef>
                <a:spcPts val="0"/>
              </a:spcBef>
              <a:buFont typeface="Arial" panose="020B0604020202020204" pitchFamily="34" charset="0"/>
              <a:buChar char="•"/>
            </a:pPr>
            <a:r>
              <a:rPr lang="en-GB" sz="2400" dirty="0" smtClean="0"/>
              <a:t>Nuclear envelope reappears.</a:t>
            </a:r>
            <a:endParaRPr lang="en-GB" sz="2400" dirty="0"/>
          </a:p>
          <a:p>
            <a:pPr marL="342000" lvl="2" indent="0">
              <a:spcBef>
                <a:spcPts val="0"/>
              </a:spcBef>
              <a:buNone/>
            </a:pPr>
            <a:r>
              <a:rPr lang="en-GB" dirty="0" smtClean="0">
                <a:solidFill>
                  <a:srgbClr val="008000"/>
                </a:solidFill>
              </a:rPr>
              <a:t>Telophase.</a:t>
            </a:r>
            <a:endParaRPr lang="en-GB" dirty="0">
              <a:solidFill>
                <a:srgbClr val="008000"/>
              </a:solidFill>
            </a:endParaRPr>
          </a:p>
          <a:p>
            <a:pPr marL="342000" lvl="1" indent="-342000">
              <a:spcBef>
                <a:spcPts val="0"/>
              </a:spcBef>
              <a:buFont typeface="Arial" panose="020B0604020202020204" pitchFamily="34" charset="0"/>
              <a:buChar char="•"/>
            </a:pPr>
            <a:r>
              <a:rPr lang="en-GB" sz="2400" dirty="0"/>
              <a:t>Chromosomes line up on the equator of the </a:t>
            </a:r>
            <a:r>
              <a:rPr lang="en-GB" sz="2400" dirty="0" smtClean="0"/>
              <a:t>cell.</a:t>
            </a:r>
            <a:endParaRPr lang="en-GB" sz="2400" dirty="0"/>
          </a:p>
          <a:p>
            <a:pPr marL="342000" lvl="2" indent="0">
              <a:spcBef>
                <a:spcPts val="0"/>
              </a:spcBef>
              <a:buNone/>
            </a:pPr>
            <a:r>
              <a:rPr lang="en-GB" dirty="0" smtClean="0">
                <a:solidFill>
                  <a:srgbClr val="008000"/>
                </a:solidFill>
              </a:rPr>
              <a:t>Metaphase.</a:t>
            </a:r>
            <a:endParaRPr lang="en-GB" dirty="0">
              <a:solidFill>
                <a:srgbClr val="008000"/>
              </a:solidFill>
            </a:endParaRPr>
          </a:p>
          <a:p>
            <a:pPr marL="342000" lvl="1" indent="-342000">
              <a:spcBef>
                <a:spcPts val="0"/>
              </a:spcBef>
              <a:buFont typeface="Arial" panose="020B0604020202020204" pitchFamily="34" charset="0"/>
              <a:buChar char="•"/>
            </a:pPr>
            <a:r>
              <a:rPr lang="en-GB" sz="2400" dirty="0"/>
              <a:t>Chromosomes move towards the poles of the cell.</a:t>
            </a:r>
          </a:p>
          <a:p>
            <a:pPr marL="342000" lvl="2" indent="0">
              <a:spcBef>
                <a:spcPts val="0"/>
              </a:spcBef>
              <a:buNone/>
            </a:pPr>
            <a:r>
              <a:rPr lang="en-GB" dirty="0" smtClean="0">
                <a:solidFill>
                  <a:srgbClr val="008000"/>
                </a:solidFill>
              </a:rPr>
              <a:t>Anaphase</a:t>
            </a:r>
            <a:r>
              <a:rPr lang="en-GB" dirty="0">
                <a:solidFill>
                  <a:srgbClr val="008000"/>
                </a:solidFill>
              </a:rPr>
              <a:t>.</a:t>
            </a:r>
          </a:p>
          <a:p>
            <a:pPr marL="342000" lvl="2" indent="0">
              <a:spcBef>
                <a:spcPts val="0"/>
              </a:spcBef>
              <a:buNone/>
            </a:pPr>
            <a:endParaRPr lang="en-GB" sz="2000" dirty="0">
              <a:solidFill>
                <a:srgbClr val="008000"/>
              </a:solidFill>
            </a:endParaRP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3043078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Mitosis in Plants and Animals</a:t>
            </a:r>
          </a:p>
          <a:p>
            <a:pPr marL="0" indent="0">
              <a:buNone/>
            </a:pPr>
            <a:r>
              <a:rPr lang="en-GB" sz="2400" dirty="0"/>
              <a:t>In plant cells mitosis takes place in meristems. A meristem is a growing point found at the root tip and the shoot tip. There is no cytokinesis in plants. When the cells divide, a cell plate forms along the spindle equator. The cell wall is laid down along the cell plate. Plant cells do not have a centriole.</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10278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marL="0" lvl="0" indent="0">
              <a:spcBef>
                <a:spcPts val="0"/>
              </a:spcBef>
              <a:buNone/>
            </a:pPr>
            <a:r>
              <a:rPr lang="en-GB" sz="2000" dirty="0"/>
              <a:t>An onion cell has 12 chromosomes.</a:t>
            </a:r>
            <a:endParaRPr lang="en-GB" sz="2000" dirty="0" smtClean="0"/>
          </a:p>
          <a:p>
            <a:pPr marL="342000" lvl="1" indent="-342000">
              <a:spcBef>
                <a:spcPts val="0"/>
              </a:spcBef>
              <a:buFont typeface="Arial" panose="020B0604020202020204" pitchFamily="34" charset="0"/>
              <a:buChar char="•"/>
            </a:pPr>
            <a:r>
              <a:rPr lang="en-GB" sz="2000" dirty="0"/>
              <a:t>What is the diploid chromosome number for an onion?</a:t>
            </a:r>
            <a:endParaRPr lang="en-GB" sz="2000" dirty="0" smtClean="0"/>
          </a:p>
          <a:p>
            <a:pPr marL="342000" lvl="1" indent="-342000">
              <a:spcBef>
                <a:spcPts val="0"/>
              </a:spcBef>
              <a:buFont typeface="Arial" panose="020B0604020202020204" pitchFamily="34" charset="0"/>
              <a:buChar char="•"/>
            </a:pPr>
            <a:r>
              <a:rPr lang="en-GB" sz="2000" dirty="0" smtClean="0"/>
              <a:t>What </a:t>
            </a:r>
            <a:r>
              <a:rPr lang="en-GB" sz="2000" dirty="0"/>
              <a:t>is the haploid chromosome number?</a:t>
            </a:r>
          </a:p>
          <a:p>
            <a:pPr marL="342000" lvl="1" indent="-342000">
              <a:spcBef>
                <a:spcPts val="0"/>
              </a:spcBef>
              <a:buFont typeface="Arial" panose="020B0604020202020204" pitchFamily="34" charset="0"/>
              <a:buChar char="•"/>
            </a:pPr>
            <a:r>
              <a:rPr lang="en-GB" sz="2000" dirty="0" smtClean="0"/>
              <a:t>Where </a:t>
            </a:r>
            <a:r>
              <a:rPr lang="en-GB" sz="2000" dirty="0"/>
              <a:t>would haploid chromosomes be found in an onion?</a:t>
            </a:r>
          </a:p>
          <a:p>
            <a:pPr marL="342000" lvl="2" indent="0">
              <a:spcBef>
                <a:spcPts val="0"/>
              </a:spcBef>
              <a:buNone/>
            </a:pPr>
            <a:r>
              <a:rPr lang="en-GB" sz="2000" dirty="0" smtClean="0">
                <a:solidFill>
                  <a:srgbClr val="008000"/>
                </a:solidFill>
              </a:rPr>
              <a:t>In </a:t>
            </a:r>
            <a:r>
              <a:rPr lang="en-GB" sz="2000" dirty="0">
                <a:solidFill>
                  <a:srgbClr val="008000"/>
                </a:solidFill>
              </a:rPr>
              <a:t>the pollen grain or the ovum.</a:t>
            </a:r>
          </a:p>
          <a:p>
            <a:pPr marL="342000" lvl="1" indent="-342000">
              <a:spcBef>
                <a:spcPts val="0"/>
              </a:spcBef>
              <a:buFont typeface="Arial" panose="020B0604020202020204" pitchFamily="34" charset="0"/>
              <a:buChar char="•"/>
            </a:pPr>
            <a:r>
              <a:rPr lang="en-GB" sz="2000" dirty="0"/>
              <a:t>In which stages of mitosis would there be 24 chromosomes in an onion cell?</a:t>
            </a:r>
          </a:p>
          <a:p>
            <a:pPr marL="342000" lvl="2" indent="0">
              <a:spcBef>
                <a:spcPts val="0"/>
              </a:spcBef>
              <a:buNone/>
            </a:pPr>
            <a:r>
              <a:rPr lang="en-GB" sz="2000" dirty="0" smtClean="0">
                <a:solidFill>
                  <a:srgbClr val="008000"/>
                </a:solidFill>
              </a:rPr>
              <a:t>Interphase</a:t>
            </a:r>
            <a:r>
              <a:rPr lang="en-GB" sz="2000" dirty="0">
                <a:solidFill>
                  <a:srgbClr val="008000"/>
                </a:solidFill>
              </a:rPr>
              <a:t>, prophase, metaphase and anaphase.</a:t>
            </a:r>
          </a:p>
          <a:p>
            <a:pPr marL="342000" lvl="1" indent="-342000">
              <a:spcBef>
                <a:spcPts val="0"/>
              </a:spcBef>
              <a:buFont typeface="Arial" panose="020B0604020202020204" pitchFamily="34" charset="0"/>
              <a:buChar char="•"/>
            </a:pPr>
            <a:r>
              <a:rPr lang="en-GB" sz="2000" dirty="0"/>
              <a:t>Make a table showing the difference between the cell cycle in a plant and an animal cell.</a:t>
            </a:r>
          </a:p>
          <a:p>
            <a:pPr marL="342000" lvl="2" indent="0">
              <a:spcBef>
                <a:spcPts val="0"/>
              </a:spcBef>
              <a:buNone/>
            </a:pPr>
            <a:endParaRPr lang="en-GB" dirty="0">
              <a:solidFill>
                <a:srgbClr val="008000"/>
              </a:solidFill>
            </a:endParaRPr>
          </a:p>
          <a:p>
            <a:pPr marL="342000" lvl="2" indent="0">
              <a:spcBef>
                <a:spcPts val="0"/>
              </a:spcBef>
              <a:buNone/>
            </a:pPr>
            <a:endParaRPr lang="en-GB" sz="2000" dirty="0">
              <a:solidFill>
                <a:srgbClr val="008000"/>
              </a:solidFill>
            </a:endParaRP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9" name="Rounded Rectangle 8">
            <a:hlinkClick r:id="" action="ppaction://hlinkshowjump?jump=endshow"/>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End</a:t>
            </a:r>
            <a:endParaRPr lang="en-GB" sz="2400" dirty="0"/>
          </a:p>
        </p:txBody>
      </p:sp>
      <p:graphicFrame>
        <p:nvGraphicFramePr>
          <p:cNvPr id="2" name="Table 1"/>
          <p:cNvGraphicFramePr>
            <a:graphicFrameLocks noGrp="1"/>
          </p:cNvGraphicFramePr>
          <p:nvPr>
            <p:extLst>
              <p:ext uri="{D42A27DB-BD31-4B8C-83A1-F6EECF244321}">
                <p14:modId xmlns:p14="http://schemas.microsoft.com/office/powerpoint/2010/main" val="1137977474"/>
              </p:ext>
            </p:extLst>
          </p:nvPr>
        </p:nvGraphicFramePr>
        <p:xfrm>
          <a:off x="899592" y="4581128"/>
          <a:ext cx="7920880" cy="1467485"/>
        </p:xfrm>
        <a:graphic>
          <a:graphicData uri="http://schemas.openxmlformats.org/drawingml/2006/table">
            <a:tbl>
              <a:tblPr firstRow="1" firstCol="1" bandRow="1">
                <a:tableStyleId>{F2DE63D5-997A-4646-A377-4702673A728D}</a:tableStyleId>
              </a:tblPr>
              <a:tblGrid>
                <a:gridCol w="3960440"/>
                <a:gridCol w="3960440"/>
              </a:tblGrid>
              <a:tr h="0">
                <a:tc>
                  <a:txBody>
                    <a:bodyPr/>
                    <a:lstStyle/>
                    <a:p>
                      <a:pPr marL="0" indent="0">
                        <a:lnSpc>
                          <a:spcPct val="107000"/>
                        </a:lnSpc>
                        <a:spcAft>
                          <a:spcPts val="0"/>
                        </a:spcAft>
                      </a:pPr>
                      <a:r>
                        <a:rPr lang="en-GB" sz="1800" dirty="0">
                          <a:effectLst/>
                        </a:rPr>
                        <a:t>Animal Cell</a:t>
                      </a:r>
                      <a:endParaRPr lang="en-GB" sz="18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1800" dirty="0">
                          <a:effectLst/>
                        </a:rPr>
                        <a:t>Plant Cell</a:t>
                      </a:r>
                      <a:endParaRPr lang="en-GB" sz="1800" dirty="0">
                        <a:effectLst/>
                        <a:latin typeface="Calibri"/>
                        <a:ea typeface="Calibri"/>
                        <a:cs typeface="Times New Roman"/>
                      </a:endParaRPr>
                    </a:p>
                  </a:txBody>
                  <a:tcPr marL="68580" marR="68580" marT="0" marB="0"/>
                </a:tc>
              </a:tr>
              <a:tr h="0">
                <a:tc>
                  <a:txBody>
                    <a:bodyPr/>
                    <a:lstStyle/>
                    <a:p>
                      <a:pPr>
                        <a:lnSpc>
                          <a:spcPct val="107000"/>
                        </a:lnSpc>
                        <a:spcAft>
                          <a:spcPts val="0"/>
                        </a:spcAft>
                      </a:pPr>
                      <a:r>
                        <a:rPr lang="en-GB" sz="1800" b="0" dirty="0">
                          <a:effectLst/>
                        </a:rPr>
                        <a:t>Mitosis occurs in all cells</a:t>
                      </a:r>
                      <a:endParaRPr lang="en-GB" sz="1800" b="0" dirty="0">
                        <a:effectLst/>
                        <a:latin typeface="Calibri"/>
                        <a:ea typeface="Calibri"/>
                        <a:cs typeface="Times New Roman"/>
                      </a:endParaRPr>
                    </a:p>
                  </a:txBody>
                  <a:tcPr marL="68580" marR="68580" marT="0" marB="0"/>
                </a:tc>
                <a:tc>
                  <a:txBody>
                    <a:bodyPr/>
                    <a:lstStyle/>
                    <a:p>
                      <a:pPr>
                        <a:lnSpc>
                          <a:spcPct val="107000"/>
                        </a:lnSpc>
                        <a:spcAft>
                          <a:spcPts val="0"/>
                        </a:spcAft>
                      </a:pPr>
                      <a:r>
                        <a:rPr lang="en-GB" sz="1800" dirty="0">
                          <a:effectLst/>
                        </a:rPr>
                        <a:t>Mitosis only occurs in meristems</a:t>
                      </a:r>
                      <a:endParaRPr lang="en-GB" sz="1800" dirty="0">
                        <a:effectLst/>
                        <a:latin typeface="Calibri"/>
                        <a:ea typeface="Calibri"/>
                        <a:cs typeface="Times New Roman"/>
                      </a:endParaRPr>
                    </a:p>
                  </a:txBody>
                  <a:tcPr marL="68580" marR="68580" marT="0" marB="0"/>
                </a:tc>
              </a:tr>
              <a:tr h="0">
                <a:tc>
                  <a:txBody>
                    <a:bodyPr/>
                    <a:lstStyle/>
                    <a:p>
                      <a:pPr>
                        <a:lnSpc>
                          <a:spcPct val="107000"/>
                        </a:lnSpc>
                        <a:spcAft>
                          <a:spcPts val="0"/>
                        </a:spcAft>
                      </a:pPr>
                      <a:r>
                        <a:rPr lang="en-GB" sz="1800" b="0" dirty="0">
                          <a:effectLst/>
                        </a:rPr>
                        <a:t>Centrioles organise the spindle</a:t>
                      </a:r>
                      <a:endParaRPr lang="en-GB" sz="1800" b="0" dirty="0">
                        <a:effectLst/>
                        <a:latin typeface="Calibri"/>
                        <a:ea typeface="Calibri"/>
                        <a:cs typeface="Times New Roman"/>
                      </a:endParaRPr>
                    </a:p>
                  </a:txBody>
                  <a:tcPr marL="68580" marR="68580" marT="0" marB="0"/>
                </a:tc>
                <a:tc>
                  <a:txBody>
                    <a:bodyPr/>
                    <a:lstStyle/>
                    <a:p>
                      <a:pPr>
                        <a:lnSpc>
                          <a:spcPct val="107000"/>
                        </a:lnSpc>
                        <a:spcAft>
                          <a:spcPts val="0"/>
                        </a:spcAft>
                      </a:pPr>
                      <a:r>
                        <a:rPr lang="en-GB" sz="1800" dirty="0">
                          <a:effectLst/>
                        </a:rPr>
                        <a:t>No centrioles found</a:t>
                      </a:r>
                      <a:endParaRPr lang="en-GB" sz="1800" dirty="0">
                        <a:effectLst/>
                        <a:latin typeface="Calibri"/>
                        <a:ea typeface="Calibri"/>
                        <a:cs typeface="Times New Roman"/>
                      </a:endParaRPr>
                    </a:p>
                  </a:txBody>
                  <a:tcPr marL="68580" marR="68580" marT="0" marB="0"/>
                </a:tc>
              </a:tr>
              <a:tr h="0">
                <a:tc>
                  <a:txBody>
                    <a:bodyPr/>
                    <a:lstStyle/>
                    <a:p>
                      <a:pPr>
                        <a:lnSpc>
                          <a:spcPct val="107000"/>
                        </a:lnSpc>
                        <a:spcAft>
                          <a:spcPts val="0"/>
                        </a:spcAft>
                      </a:pPr>
                      <a:r>
                        <a:rPr lang="en-GB" sz="1800" b="0" dirty="0">
                          <a:effectLst/>
                        </a:rPr>
                        <a:t>Cytokinesis or in-tucking of cytoplasm to separate two new cells</a:t>
                      </a:r>
                      <a:endParaRPr lang="en-GB" sz="1800" b="0" dirty="0">
                        <a:effectLst/>
                        <a:latin typeface="Calibri"/>
                        <a:ea typeface="Calibri"/>
                        <a:cs typeface="Times New Roman"/>
                      </a:endParaRPr>
                    </a:p>
                  </a:txBody>
                  <a:tcPr marL="68580" marR="68580" marT="0" marB="0"/>
                </a:tc>
                <a:tc>
                  <a:txBody>
                    <a:bodyPr/>
                    <a:lstStyle/>
                    <a:p>
                      <a:pPr>
                        <a:lnSpc>
                          <a:spcPct val="107000"/>
                        </a:lnSpc>
                        <a:spcAft>
                          <a:spcPts val="0"/>
                        </a:spcAft>
                      </a:pPr>
                      <a:r>
                        <a:rPr lang="en-GB" sz="1800" dirty="0">
                          <a:effectLst/>
                        </a:rPr>
                        <a:t>Cell plate and new cell wall forms between the new nuclei</a:t>
                      </a:r>
                      <a:endParaRPr lang="en-GB" sz="1800" dirty="0">
                        <a:effectLst/>
                        <a:latin typeface="Calibri"/>
                        <a:ea typeface="Calibri"/>
                        <a:cs typeface="Times New Roman"/>
                      </a:endParaRPr>
                    </a:p>
                  </a:txBody>
                  <a:tcPr marL="68580" marR="68580" marT="0" marB="0"/>
                </a:tc>
              </a:tr>
            </a:tbl>
          </a:graphicData>
        </a:graphic>
      </p:graphicFrame>
      <p:sp>
        <p:nvSpPr>
          <p:cNvPr id="6" name="Rectangle 5"/>
          <p:cNvSpPr/>
          <p:nvPr/>
        </p:nvSpPr>
        <p:spPr>
          <a:xfrm>
            <a:off x="6588224" y="2064322"/>
            <a:ext cx="444352" cy="400110"/>
          </a:xfrm>
          <a:prstGeom prst="rect">
            <a:avLst/>
          </a:prstGeom>
        </p:spPr>
        <p:txBody>
          <a:bodyPr wrap="none">
            <a:spAutoFit/>
          </a:bodyPr>
          <a:lstStyle/>
          <a:p>
            <a:r>
              <a:rPr lang="en-GB" sz="2000" dirty="0" smtClean="0">
                <a:solidFill>
                  <a:srgbClr val="008000"/>
                </a:solidFill>
              </a:rPr>
              <a:t>12</a:t>
            </a:r>
            <a:endParaRPr lang="en-GB" sz="2000" dirty="0"/>
          </a:p>
        </p:txBody>
      </p:sp>
      <p:sp>
        <p:nvSpPr>
          <p:cNvPr id="11" name="Rectangle 10"/>
          <p:cNvSpPr/>
          <p:nvPr/>
        </p:nvSpPr>
        <p:spPr>
          <a:xfrm>
            <a:off x="5409618" y="2369932"/>
            <a:ext cx="314510" cy="400110"/>
          </a:xfrm>
          <a:prstGeom prst="rect">
            <a:avLst/>
          </a:prstGeom>
        </p:spPr>
        <p:txBody>
          <a:bodyPr wrap="none">
            <a:spAutoFit/>
          </a:bodyPr>
          <a:lstStyle/>
          <a:p>
            <a:r>
              <a:rPr lang="en-GB" sz="2000" dirty="0" smtClean="0">
                <a:solidFill>
                  <a:srgbClr val="008000"/>
                </a:solidFill>
              </a:rPr>
              <a:t>6</a:t>
            </a:r>
            <a:endParaRPr lang="en-GB" sz="2000" dirty="0"/>
          </a:p>
        </p:txBody>
      </p:sp>
    </p:spTree>
    <p:extLst>
      <p:ext uri="{BB962C8B-B14F-4D97-AF65-F5344CB8AC3E}">
        <p14:creationId xmlns:p14="http://schemas.microsoft.com/office/powerpoint/2010/main" val="24348273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6"/>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9" grpId="0" animBg="1"/>
      <p:bldP spid="6" grpId="0"/>
      <p:bldP spid="6" grpId="1"/>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Introduction</a:t>
            </a:r>
            <a:endParaRPr lang="en-GB" b="1" dirty="0"/>
          </a:p>
          <a:p>
            <a:pPr marL="0" indent="0">
              <a:buNone/>
            </a:pPr>
            <a:r>
              <a:rPr lang="en-GB" sz="2400" dirty="0"/>
              <a:t>A </a:t>
            </a:r>
            <a:r>
              <a:rPr lang="en-GB" sz="2400" dirty="0" smtClean="0"/>
              <a:t>cell </a:t>
            </a:r>
            <a:r>
              <a:rPr lang="en-GB" sz="2400" dirty="0"/>
              <a:t>which is going to divide goes through a series of stages in preparation for division. This is called the </a:t>
            </a:r>
            <a:r>
              <a:rPr lang="en-GB" sz="2400" b="1" dirty="0"/>
              <a:t>cell cycle</a:t>
            </a:r>
            <a:r>
              <a:rPr lang="en-GB" sz="2400" dirty="0"/>
              <a:t>.</a:t>
            </a:r>
          </a:p>
          <a:p>
            <a:pPr marL="0" indent="0">
              <a:buNone/>
            </a:pPr>
            <a:r>
              <a:rPr lang="en-GB" sz="2400" dirty="0"/>
              <a:t>New cells differentiate and become specialised. Some cells never reproduce once they have been formed. Other cells are destined to continue dividing. Mitosis is the division of the nucleus to form two genetically identical copies. It is a crucial stage of the cell cycle</a:t>
            </a:r>
            <a:r>
              <a:rPr lang="en-GB" sz="2400" dirty="0" smtClean="0"/>
              <a:t>.</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The Cell Cycle</a:t>
            </a:r>
          </a:p>
          <a:p>
            <a:pPr marL="0" indent="0">
              <a:buNone/>
            </a:pPr>
            <a:r>
              <a:rPr lang="en-GB" sz="2400" dirty="0"/>
              <a:t>The cell cycle consists of three phases: </a:t>
            </a:r>
          </a:p>
          <a:p>
            <a:pPr marL="358775" lvl="1" indent="-358775">
              <a:buFont typeface="Arial" panose="020B0604020202020204" pitchFamily="34" charset="0"/>
              <a:buChar char="•"/>
            </a:pPr>
            <a:r>
              <a:rPr lang="en-GB" sz="2400" dirty="0" smtClean="0"/>
              <a:t>Interphase </a:t>
            </a:r>
            <a:r>
              <a:rPr lang="en-GB" sz="2400" dirty="0"/>
              <a:t>or preparation for division</a:t>
            </a:r>
          </a:p>
          <a:p>
            <a:pPr marL="358775" lvl="1" indent="-358775">
              <a:buFont typeface="Arial" panose="020B0604020202020204" pitchFamily="34" charset="0"/>
              <a:buChar char="•"/>
            </a:pPr>
            <a:r>
              <a:rPr lang="en-GB" sz="2400" dirty="0" smtClean="0"/>
              <a:t>Mitosis </a:t>
            </a:r>
            <a:r>
              <a:rPr lang="en-GB" sz="2400" dirty="0"/>
              <a:t>or division of the nucleus</a:t>
            </a:r>
          </a:p>
          <a:p>
            <a:pPr marL="358775" lvl="1" indent="-358775">
              <a:buFont typeface="Arial" panose="020B0604020202020204" pitchFamily="34" charset="0"/>
              <a:buChar char="•"/>
            </a:pPr>
            <a:r>
              <a:rPr lang="en-GB" sz="2400" dirty="0" smtClean="0"/>
              <a:t>Cytokinesis </a:t>
            </a:r>
            <a:r>
              <a:rPr lang="en-GB" sz="2400" dirty="0"/>
              <a:t>which is the division of the cytoplasm</a:t>
            </a:r>
          </a:p>
          <a:p>
            <a:pPr marL="0" indent="0">
              <a:buNone/>
            </a:pP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9882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The Cell Cycle</a:t>
            </a:r>
          </a:p>
          <a:p>
            <a:pPr marL="0" indent="0">
              <a:buNone/>
            </a:pPr>
            <a:r>
              <a:rPr lang="en-GB" sz="2400" dirty="0"/>
              <a:t>Interphase is divided into three </a:t>
            </a:r>
            <a:r>
              <a:rPr lang="en-GB" sz="2400" dirty="0" smtClean="0"/>
              <a:t>stages, G1, S and G2. Click on each phase to reveal more information about it.</a:t>
            </a:r>
            <a:endParaRPr lang="en-GB" sz="2400" dirty="0"/>
          </a:p>
          <a:p>
            <a:pPr marL="0" indent="0">
              <a:buNone/>
            </a:pP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4098" name="Picture 2" descr="C:\Business\Hodder Biology PowerPoints\Received\Re-use artwork for chapters 1-9\05_06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048662"/>
            <a:ext cx="3024336" cy="304463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940152" y="4293096"/>
            <a:ext cx="2808312" cy="1200329"/>
          </a:xfrm>
          <a:prstGeom prst="rect">
            <a:avLst/>
          </a:prstGeom>
          <a:noFill/>
        </p:spPr>
        <p:txBody>
          <a:bodyPr wrap="square" rtlCol="0">
            <a:spAutoFit/>
          </a:bodyPr>
          <a:lstStyle/>
          <a:p>
            <a:r>
              <a:rPr lang="en-GB" dirty="0"/>
              <a:t>G1 phase is the stage of the cell cycle when the cell synthesises proteins and new organelles.</a:t>
            </a:r>
          </a:p>
        </p:txBody>
      </p:sp>
      <p:sp>
        <p:nvSpPr>
          <p:cNvPr id="14" name="Block Arc 13"/>
          <p:cNvSpPr/>
          <p:nvPr/>
        </p:nvSpPr>
        <p:spPr>
          <a:xfrm rot="5560659">
            <a:off x="2972030" y="3444673"/>
            <a:ext cx="2733437" cy="2665396"/>
          </a:xfrm>
          <a:prstGeom prst="blockArc">
            <a:avLst>
              <a:gd name="adj1" fmla="val 10837571"/>
              <a:gd name="adj2" fmla="val 20157692"/>
              <a:gd name="adj3" fmla="val 24965"/>
            </a:avLst>
          </a:prstGeom>
          <a:solidFill>
            <a:srgbClr val="008000">
              <a:alpha val="0"/>
            </a:srgb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Block Arc 14"/>
          <p:cNvSpPr/>
          <p:nvPr/>
        </p:nvSpPr>
        <p:spPr>
          <a:xfrm rot="13776172">
            <a:off x="2899654" y="3471461"/>
            <a:ext cx="2733437" cy="2665396"/>
          </a:xfrm>
          <a:prstGeom prst="blockArc">
            <a:avLst>
              <a:gd name="adj1" fmla="val 11641891"/>
              <a:gd name="adj2" fmla="val 20157692"/>
              <a:gd name="adj3" fmla="val 24965"/>
            </a:avLst>
          </a:prstGeom>
          <a:solidFill>
            <a:srgbClr val="008000">
              <a:alpha val="0"/>
            </a:srgb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438780" y="4820959"/>
            <a:ext cx="2189004" cy="1200329"/>
          </a:xfrm>
          <a:prstGeom prst="rect">
            <a:avLst/>
          </a:prstGeom>
          <a:noFill/>
        </p:spPr>
        <p:txBody>
          <a:bodyPr wrap="square" rtlCol="0">
            <a:spAutoFit/>
          </a:bodyPr>
          <a:lstStyle/>
          <a:p>
            <a:r>
              <a:rPr lang="en-GB" dirty="0"/>
              <a:t>S phase is the replication of the DNA to form two sets of chromosomes.</a:t>
            </a:r>
          </a:p>
        </p:txBody>
      </p:sp>
      <p:sp>
        <p:nvSpPr>
          <p:cNvPr id="17" name="TextBox 16"/>
          <p:cNvSpPr txBox="1"/>
          <p:nvPr/>
        </p:nvSpPr>
        <p:spPr>
          <a:xfrm>
            <a:off x="593632" y="2915652"/>
            <a:ext cx="3114272" cy="369332"/>
          </a:xfrm>
          <a:prstGeom prst="rect">
            <a:avLst/>
          </a:prstGeom>
          <a:noFill/>
        </p:spPr>
        <p:txBody>
          <a:bodyPr wrap="square" rtlCol="0">
            <a:spAutoFit/>
          </a:bodyPr>
          <a:lstStyle/>
          <a:p>
            <a:r>
              <a:rPr lang="en-GB" dirty="0"/>
              <a:t>G2 phase is a growth phase.</a:t>
            </a:r>
          </a:p>
        </p:txBody>
      </p:sp>
      <p:sp>
        <p:nvSpPr>
          <p:cNvPr id="18" name="Block Arc 17"/>
          <p:cNvSpPr/>
          <p:nvPr/>
        </p:nvSpPr>
        <p:spPr>
          <a:xfrm rot="17214890">
            <a:off x="2920434" y="3377769"/>
            <a:ext cx="2733437" cy="2665396"/>
          </a:xfrm>
          <a:prstGeom prst="blockArc">
            <a:avLst>
              <a:gd name="adj1" fmla="val 16504757"/>
              <a:gd name="adj2" fmla="val 20157692"/>
              <a:gd name="adj3" fmla="val 24965"/>
            </a:avLst>
          </a:prstGeom>
          <a:solidFill>
            <a:srgbClr val="008000">
              <a:alpha val="0"/>
            </a:srgb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623663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7" restart="whenNotActive" fill="hold" evtFilter="cancelBubble" nodeType="interactiveSeq">
                <p:stCondLst>
                  <p:cond evt="onClick" delay="0">
                    <p:tgtEl>
                      <p:spTgt spid="15"/>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12" restart="whenNotActive" fill="hold" evtFilter="cancelBubble" nodeType="interactiveSeq">
                <p:stCondLst>
                  <p:cond evt="onClick" delay="0">
                    <p:tgtEl>
                      <p:spTgt spid="18"/>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childTnLst>
        </p:cTn>
      </p:par>
    </p:tnLst>
    <p:bldLst>
      <p:bldP spid="11"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marL="0" indent="0">
              <a:spcBef>
                <a:spcPts val="0"/>
              </a:spcBef>
              <a:buNone/>
            </a:pPr>
            <a:endParaRPr lang="en-GB" sz="2400" dirty="0" smtClean="0"/>
          </a:p>
          <a:p>
            <a:pPr lvl="0">
              <a:spcBef>
                <a:spcPts val="0"/>
              </a:spcBef>
            </a:pPr>
            <a:r>
              <a:rPr lang="en-GB" sz="2400" dirty="0" smtClean="0"/>
              <a:t>Name </a:t>
            </a:r>
            <a:r>
              <a:rPr lang="en-GB" sz="2400" dirty="0"/>
              <a:t>three organelles that the cell would synthesise during G1.</a:t>
            </a:r>
            <a:endParaRPr lang="en-GB" sz="2400" dirty="0" smtClean="0"/>
          </a:p>
          <a:p>
            <a:pPr marL="342000" lvl="2" indent="0">
              <a:spcBef>
                <a:spcPts val="0"/>
              </a:spcBef>
              <a:buNone/>
            </a:pPr>
            <a:r>
              <a:rPr lang="en-GB" dirty="0" smtClean="0">
                <a:solidFill>
                  <a:srgbClr val="008000"/>
                </a:solidFill>
              </a:rPr>
              <a:t>Any </a:t>
            </a:r>
            <a:r>
              <a:rPr lang="en-GB" dirty="0">
                <a:solidFill>
                  <a:srgbClr val="008000"/>
                </a:solidFill>
              </a:rPr>
              <a:t>three of: mitochondria, endoplasmic reticulum, ribosomes, lysosomes, Golgi apparatus.</a:t>
            </a:r>
          </a:p>
          <a:p>
            <a:pPr lvl="0">
              <a:spcBef>
                <a:spcPts val="0"/>
              </a:spcBef>
            </a:pPr>
            <a:r>
              <a:rPr lang="en-GB" sz="2400" dirty="0" smtClean="0"/>
              <a:t>If </a:t>
            </a:r>
            <a:r>
              <a:rPr lang="en-GB" sz="2400" dirty="0"/>
              <a:t>a cell is stuck in G1, what is likely to be its fate? </a:t>
            </a:r>
            <a:endParaRPr lang="en-GB" sz="2400" dirty="0" smtClean="0"/>
          </a:p>
          <a:p>
            <a:pPr marL="342000" lvl="1" indent="0">
              <a:spcBef>
                <a:spcPts val="0"/>
              </a:spcBef>
              <a:buNone/>
            </a:pPr>
            <a:r>
              <a:rPr lang="en-GB" sz="2400" dirty="0" smtClean="0">
                <a:solidFill>
                  <a:srgbClr val="008000"/>
                </a:solidFill>
              </a:rPr>
              <a:t>The </a:t>
            </a:r>
            <a:r>
              <a:rPr lang="en-GB" sz="2400" dirty="0">
                <a:solidFill>
                  <a:srgbClr val="008000"/>
                </a:solidFill>
              </a:rPr>
              <a:t>cell is destined not to divide again. It will remain in the G1 stage until it dies.</a:t>
            </a:r>
            <a:endParaRPr lang="en-GB" sz="2400" dirty="0" smtClean="0">
              <a:solidFill>
                <a:srgbClr val="008000"/>
              </a:solidFill>
            </a:endParaRPr>
          </a:p>
          <a:p>
            <a:pPr lvl="0">
              <a:spcBef>
                <a:spcPts val="0"/>
              </a:spcBef>
            </a:pPr>
            <a:r>
              <a:rPr lang="en-GB" sz="2400" dirty="0"/>
              <a:t>Explain the advantage to this cell of remaining in the G1 </a:t>
            </a:r>
            <a:r>
              <a:rPr lang="en-GB" sz="2400" dirty="0" smtClean="0"/>
              <a:t>stage.</a:t>
            </a:r>
            <a:endParaRPr lang="en-GB" sz="2400" dirty="0"/>
          </a:p>
          <a:p>
            <a:pPr marL="342000" lvl="1" indent="0">
              <a:spcBef>
                <a:spcPts val="0"/>
              </a:spcBef>
              <a:buNone/>
            </a:pPr>
            <a:r>
              <a:rPr lang="en-GB" sz="2400" dirty="0" smtClean="0">
                <a:solidFill>
                  <a:srgbClr val="008000"/>
                </a:solidFill>
              </a:rPr>
              <a:t>The </a:t>
            </a:r>
            <a:r>
              <a:rPr lang="en-GB" sz="2400" dirty="0">
                <a:solidFill>
                  <a:srgbClr val="008000"/>
                </a:solidFill>
              </a:rPr>
              <a:t>cell does not waste energy and resources going through the S (synthesis) stage or G2 (growth) if it is not going to divide.</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3563381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Replication of the DNA</a:t>
            </a:r>
          </a:p>
          <a:p>
            <a:pPr marL="0" indent="0">
              <a:buNone/>
            </a:pPr>
            <a:r>
              <a:rPr lang="en-GB" sz="2400" dirty="0" smtClean="0"/>
              <a:t>During </a:t>
            </a:r>
            <a:r>
              <a:rPr lang="en-GB" sz="2400" dirty="0"/>
              <a:t>the S phase each chromosome replicates itself. The newly replicated chromosomes are called chromatids. They are held together by a region called the centromere.</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5122" name="Picture 2" descr="C:\Business\Hodder Biology PowerPoints\Received\Re-use artwork for chapters 1-9\05_07_KC.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0000"/>
          <a:stretch/>
        </p:blipFill>
        <p:spPr bwMode="auto">
          <a:xfrm>
            <a:off x="5079520" y="3159622"/>
            <a:ext cx="842405" cy="240115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841372" y="3893454"/>
            <a:ext cx="1368152" cy="369332"/>
          </a:xfrm>
          <a:prstGeom prst="rect">
            <a:avLst/>
          </a:prstGeom>
          <a:noFill/>
        </p:spPr>
        <p:txBody>
          <a:bodyPr wrap="square" rtlCol="0">
            <a:spAutoFit/>
          </a:bodyPr>
          <a:lstStyle/>
          <a:p>
            <a:r>
              <a:rPr lang="en-GB" dirty="0" smtClean="0"/>
              <a:t>centromere</a:t>
            </a:r>
            <a:endParaRPr lang="en-GB" dirty="0"/>
          </a:p>
        </p:txBody>
      </p:sp>
      <p:sp>
        <p:nvSpPr>
          <p:cNvPr id="9" name="TextBox 8"/>
          <p:cNvSpPr txBox="1"/>
          <p:nvPr/>
        </p:nvSpPr>
        <p:spPr>
          <a:xfrm>
            <a:off x="5858950" y="4472559"/>
            <a:ext cx="1377346" cy="646331"/>
          </a:xfrm>
          <a:prstGeom prst="rect">
            <a:avLst/>
          </a:prstGeom>
          <a:noFill/>
        </p:spPr>
        <p:txBody>
          <a:bodyPr wrap="square" rtlCol="0">
            <a:spAutoFit/>
          </a:bodyPr>
          <a:lstStyle/>
          <a:p>
            <a:r>
              <a:rPr lang="en-GB" dirty="0" smtClean="0"/>
              <a:t>‘sister’ chromatids</a:t>
            </a:r>
            <a:endParaRPr lang="en-GB" dirty="0"/>
          </a:p>
        </p:txBody>
      </p:sp>
      <p:sp>
        <p:nvSpPr>
          <p:cNvPr id="10" name="TextBox 9"/>
          <p:cNvSpPr txBox="1"/>
          <p:nvPr/>
        </p:nvSpPr>
        <p:spPr>
          <a:xfrm>
            <a:off x="1949994" y="5492934"/>
            <a:ext cx="2117950" cy="923330"/>
          </a:xfrm>
          <a:prstGeom prst="rect">
            <a:avLst/>
          </a:prstGeom>
          <a:noFill/>
        </p:spPr>
        <p:txBody>
          <a:bodyPr wrap="square" rtlCol="0">
            <a:spAutoFit/>
          </a:bodyPr>
          <a:lstStyle/>
          <a:p>
            <a:r>
              <a:rPr lang="en-GB" dirty="0" smtClean="0"/>
              <a:t>chromosome before replication is one strand of DNA</a:t>
            </a:r>
            <a:endParaRPr lang="en-GB" dirty="0"/>
          </a:p>
        </p:txBody>
      </p:sp>
      <p:sp>
        <p:nvSpPr>
          <p:cNvPr id="11" name="TextBox 10"/>
          <p:cNvSpPr txBox="1"/>
          <p:nvPr/>
        </p:nvSpPr>
        <p:spPr>
          <a:xfrm>
            <a:off x="4950866" y="5492934"/>
            <a:ext cx="2117950" cy="923330"/>
          </a:xfrm>
          <a:prstGeom prst="rect">
            <a:avLst/>
          </a:prstGeom>
          <a:noFill/>
        </p:spPr>
        <p:txBody>
          <a:bodyPr wrap="square" rtlCol="0">
            <a:spAutoFit/>
          </a:bodyPr>
          <a:lstStyle/>
          <a:p>
            <a:r>
              <a:rPr lang="en-GB" dirty="0" smtClean="0"/>
              <a:t>chromosome after replication is two strands of DNA</a:t>
            </a:r>
            <a:endParaRPr lang="en-GB" dirty="0"/>
          </a:p>
        </p:txBody>
      </p:sp>
      <p:pic>
        <p:nvPicPr>
          <p:cNvPr id="12" name="Picture 2" descr="C:\Business\Hodder Biology PowerPoints\Received\Re-use artwork for chapters 1-9\05_07_KC.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71090"/>
          <a:stretch/>
        </p:blipFill>
        <p:spPr bwMode="auto">
          <a:xfrm>
            <a:off x="2814090" y="3159622"/>
            <a:ext cx="487084" cy="2401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6248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Replication of the DNA</a:t>
            </a:r>
          </a:p>
          <a:p>
            <a:pPr marL="0" indent="0">
              <a:buNone/>
            </a:pPr>
            <a:r>
              <a:rPr lang="en-GB" sz="2400" dirty="0"/>
              <a:t>The diagram shows the amount of DNA during the cell cycle.</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6146" name="Picture 2" descr="C:\Business\Hodder Biology PowerPoints\Received\Re-use artwork for chapters 1-9\05_08_KC.png"/>
          <p:cNvPicPr>
            <a:picLocks noChangeAspect="1" noChangeArrowheads="1"/>
          </p:cNvPicPr>
          <p:nvPr/>
        </p:nvPicPr>
        <p:blipFill rotWithShape="1">
          <a:blip r:embed="rId3">
            <a:extLst>
              <a:ext uri="{28A0092B-C50C-407E-A947-70E740481C1C}">
                <a14:useLocalDpi xmlns:a14="http://schemas.microsoft.com/office/drawing/2010/main" val="0"/>
              </a:ext>
            </a:extLst>
          </a:blip>
          <a:srcRect r="12694"/>
          <a:stretch/>
        </p:blipFill>
        <p:spPr bwMode="auto">
          <a:xfrm>
            <a:off x="2546446" y="2495120"/>
            <a:ext cx="3897762" cy="3787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64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lvl="0">
              <a:spcBef>
                <a:spcPts val="0"/>
              </a:spcBef>
            </a:pPr>
            <a:r>
              <a:rPr lang="en-GB" sz="2100" dirty="0" smtClean="0"/>
              <a:t>Explain </a:t>
            </a:r>
            <a:r>
              <a:rPr lang="en-GB" sz="2100" dirty="0"/>
              <a:t>the pattern shown by the quantity of DNA during the different phases of the cell cycle. Use the units on the graph in your answer.</a:t>
            </a:r>
            <a:endParaRPr lang="en-GB" sz="2100" dirty="0" smtClean="0"/>
          </a:p>
          <a:p>
            <a:pPr marL="342000" lvl="2" indent="0">
              <a:spcBef>
                <a:spcPts val="0"/>
              </a:spcBef>
              <a:buNone/>
            </a:pPr>
            <a:r>
              <a:rPr lang="en-GB" sz="2100" dirty="0" smtClean="0">
                <a:solidFill>
                  <a:srgbClr val="008000"/>
                </a:solidFill>
              </a:rPr>
              <a:t>There </a:t>
            </a:r>
            <a:r>
              <a:rPr lang="en-GB" sz="2100" dirty="0">
                <a:solidFill>
                  <a:srgbClr val="008000"/>
                </a:solidFill>
              </a:rPr>
              <a:t>are 3 arbitrary units of DNA during the G phase. During the course of the S phase, the DNA doubles from 3 – 6 arbitrary units. Each chromosome has replicated itself exactly. The level of DNA does not change during the G2 phase. Mitosis is the distribution of the chromosomes between two new cells. Each new cell receives 3 arbitrary units of DNA.</a:t>
            </a:r>
          </a:p>
          <a:p>
            <a:pPr lvl="0">
              <a:spcBef>
                <a:spcPts val="0"/>
              </a:spcBef>
            </a:pPr>
            <a:r>
              <a:rPr lang="en-GB" sz="2100" dirty="0"/>
              <a:t>Explain the pattern shown by the graph in terms of the number of chromosomes in a human cell.</a:t>
            </a:r>
            <a:endParaRPr lang="en-GB" sz="2100" dirty="0" smtClean="0"/>
          </a:p>
          <a:p>
            <a:pPr marL="342000" lvl="1" indent="0">
              <a:spcBef>
                <a:spcPts val="0"/>
              </a:spcBef>
              <a:buNone/>
            </a:pPr>
            <a:r>
              <a:rPr lang="en-GB" sz="2100" dirty="0" smtClean="0">
                <a:solidFill>
                  <a:srgbClr val="008000"/>
                </a:solidFill>
              </a:rPr>
              <a:t>In </a:t>
            </a:r>
            <a:r>
              <a:rPr lang="en-GB" sz="2100" dirty="0">
                <a:solidFill>
                  <a:srgbClr val="008000"/>
                </a:solidFill>
              </a:rPr>
              <a:t>the G1 phase of mitosis there are 46 chromosomes. During the S phase, each chromosomes replicates. There are now 92 chromatids. At mitosis, the 92 chromatids are split between the two new cells. Each new cell receives 46 chromosomes.</a:t>
            </a:r>
            <a:endParaRPr lang="en-GB" sz="2100" dirty="0" smtClean="0">
              <a:solidFill>
                <a:srgbClr val="008000"/>
              </a:solidFill>
            </a:endParaRP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8144089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Mitosis</a:t>
            </a:r>
            <a:endParaRPr lang="en-GB" b="1" dirty="0"/>
          </a:p>
          <a:p>
            <a:pPr marL="0" indent="0">
              <a:buNone/>
            </a:pPr>
            <a:r>
              <a:rPr lang="en-GB" sz="2400" dirty="0"/>
              <a:t>Mitosis is a continuous process but can be divided into stages for ease of study</a:t>
            </a:r>
            <a:r>
              <a:rPr lang="en-GB" sz="2400" dirty="0" smtClean="0"/>
              <a:t>.</a:t>
            </a:r>
          </a:p>
          <a:p>
            <a:pPr marL="0" indent="0">
              <a:buNone/>
            </a:pPr>
            <a:endParaRPr lang="en-GB" sz="2400" dirty="0"/>
          </a:p>
        </p:txBody>
      </p:sp>
      <p:sp>
        <p:nvSpPr>
          <p:cNvPr id="21" name="Rounded Rectangle 20">
            <a:hlinkClick r:id="rId3" action="ppaction://hlinksldjump"/>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5 </a:t>
            </a:r>
            <a:r>
              <a:rPr lang="en-GB" sz="2800" dirty="0"/>
              <a:t>The cell cycle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9" name="Rounded Rectangle 8">
            <a:hlinkClick r:id="rId4" action="ppaction://hlinksldjump"/>
          </p:cNvPr>
          <p:cNvSpPr/>
          <p:nvPr/>
        </p:nvSpPr>
        <p:spPr>
          <a:xfrm>
            <a:off x="3780096" y="2996952"/>
            <a:ext cx="165600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rgbClr val="FFFFFF"/>
                </a:solidFill>
              </a:rPr>
              <a:t>Prophase</a:t>
            </a:r>
            <a:endParaRPr lang="en-GB" sz="2400" dirty="0">
              <a:solidFill>
                <a:srgbClr val="FFFFFF"/>
              </a:solidFill>
            </a:endParaRPr>
          </a:p>
        </p:txBody>
      </p:sp>
      <p:sp>
        <p:nvSpPr>
          <p:cNvPr id="10" name="Rounded Rectangle 9">
            <a:hlinkClick r:id="rId5" action="ppaction://hlinksldjump"/>
          </p:cNvPr>
          <p:cNvSpPr/>
          <p:nvPr/>
        </p:nvSpPr>
        <p:spPr>
          <a:xfrm>
            <a:off x="3780096" y="3677017"/>
            <a:ext cx="165600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rgbClr val="FFFFFF"/>
                </a:solidFill>
              </a:rPr>
              <a:t>Metaphase</a:t>
            </a:r>
            <a:endParaRPr lang="en-GB" sz="2400" dirty="0">
              <a:solidFill>
                <a:srgbClr val="FFFFFF"/>
              </a:solidFill>
            </a:endParaRPr>
          </a:p>
        </p:txBody>
      </p:sp>
      <p:sp>
        <p:nvSpPr>
          <p:cNvPr id="11" name="Rounded Rectangle 10">
            <a:hlinkClick r:id="rId6" action="ppaction://hlinksldjump"/>
          </p:cNvPr>
          <p:cNvSpPr/>
          <p:nvPr/>
        </p:nvSpPr>
        <p:spPr>
          <a:xfrm>
            <a:off x="3780096" y="4357082"/>
            <a:ext cx="165600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rgbClr val="FFFFFF"/>
                </a:solidFill>
              </a:rPr>
              <a:t>Anaphase</a:t>
            </a:r>
            <a:endParaRPr lang="en-GB" sz="2400" dirty="0">
              <a:solidFill>
                <a:srgbClr val="FFFFFF"/>
              </a:solidFill>
            </a:endParaRPr>
          </a:p>
        </p:txBody>
      </p:sp>
      <p:sp>
        <p:nvSpPr>
          <p:cNvPr id="12" name="Rounded Rectangle 11">
            <a:hlinkClick r:id="rId7" action="ppaction://hlinksldjump"/>
          </p:cNvPr>
          <p:cNvSpPr/>
          <p:nvPr/>
        </p:nvSpPr>
        <p:spPr>
          <a:xfrm>
            <a:off x="3780096" y="5037147"/>
            <a:ext cx="165600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rgbClr val="FFFFFF"/>
                </a:solidFill>
              </a:rPr>
              <a:t>Telophase</a:t>
            </a:r>
            <a:endParaRPr lang="en-GB" sz="2400" dirty="0">
              <a:solidFill>
                <a:srgbClr val="FFFFFF"/>
              </a:solidFill>
            </a:endParaRPr>
          </a:p>
        </p:txBody>
      </p:sp>
      <p:sp>
        <p:nvSpPr>
          <p:cNvPr id="13" name="Rounded Rectangle 12">
            <a:hlinkClick r:id="rId8" action="ppaction://hlinksldjump"/>
          </p:cNvPr>
          <p:cNvSpPr/>
          <p:nvPr/>
        </p:nvSpPr>
        <p:spPr>
          <a:xfrm>
            <a:off x="3780096" y="5717213"/>
            <a:ext cx="165600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Cytokinesis</a:t>
            </a:r>
            <a:endParaRPr lang="en-GB" sz="2400" dirty="0">
              <a:solidFill>
                <a:srgbClr val="FFFFFF"/>
              </a:solidFill>
            </a:endParaRPr>
          </a:p>
        </p:txBody>
      </p:sp>
    </p:spTree>
    <p:extLst>
      <p:ext uri="{BB962C8B-B14F-4D97-AF65-F5344CB8AC3E}">
        <p14:creationId xmlns:p14="http://schemas.microsoft.com/office/powerpoint/2010/main" val="10512972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OJECT_FOLDER_UPDATED" val="1"/>
  <p:tag name="ISPRING_PLAYERS_CUSTOMIZATION" val="UEsDBBQAAgAIAHKqWE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cqpYRhPj9HkAAwAAZQoAACcAAAB1bml2ZXJzYWwvZmxhc2hfcHVibGlzaGluZ19zZXR0aW5ncy54bWzVVt1O2zAUvu9TWJ64pCkMNlalRRtttYrSVrTTxhVy49PGwrGz2GkpV3uaPdieZMcxLa1gKMCQtqskx+d85zs/+eTw+DqRZA6ZEVo16F61RgmoSHOhZg36ZdzZPaLEWKY4k1pBgypNyXGzEqb5RAoTj8BadDUEYZSpp7ZBY2vTehAsFouqMGnmTrXMLeKbaqSTIM3AgLKQBalkS3zYZQqGNisVQkJvOtM8l0AERwpKOHZMdiQzMQ2824RFV7NM54qfaKkzks0mDfqmVvtUO6ytfDxUSySgXHGmiUZntnXGuXB8mByJGyAxiFmMxPcPKFkIbuPiNXD+YXAfpcD2NTCHcqKxGGVv4ROwjDPL/KfPZ+HampXBm/hSsUREYzwhrv4GbY0vP18M2+e9bv/0cjwY9MbdoSdRxATbOGGwnShEQjrPIljnCZm1LIqRN8ZMmTQQBpumldtUqy1y7ptMtMTeF1G4D8kEeJ8lsDGN0ZVQHfTco2SKhchlg37MBJOUCMukiNbBJp8YK2wx/86mJ0Es3DMgZyN6l953J4pZZmCT1urEuJ5Hza86l5wsdU6kuAJiNcH68wTfYiCbwyHTTCeFFdfHEiMFZpwLWAA/Lnp6C/inRBeYIskxEjc3lWB9hu+5uCETmOoMcYHNccfRLozHrz4JOGXG3IGyFcedUa/bal92+632tx1XIONzpqInguPAIUnta+AzrF1pTCGlxm5uQGBnIpYbKObDBS/cypRZOnfM5sXQ3SALUBy3QD4eEw8iXE2hcigLGDFFtJJLwiL8hYxbobnQuUGLXxYPbZ5F0IcSoQqqM/yDMFnGISuDVtvbf3tw+O790Yd6Nfj14+fuo0G3sjKUzGXzunLyqLCsxeX+PxcGTgselgab5f+mMly0R2Xa2h+U8RqclvE699Iz3JCdUhRQN2ZepFA5pEiEBf43V+IZY32R4vudeJ2xvmLNL1nl/6Zk/7W+PGzdFsLgweuMO0mEEgk2winY+g7UPDyo4f3jwaNKBdG2r4bNym9QSwMEFAACAAgAcqpYRvjUZu/FAgAAVgoAACEAAAB1bml2ZXJzYWwvZmxhc2hfc2tpbl9zZXR0aW5ncy54bWyVVtFu4jAQfL+vQNx7Q2lpqeQikRakSr1rda367iRLYuHYyHbo8fdnx3bjQHKkREh4dsZer8cbkNwStvgxGqGUUy7eQCnCcmkQj41Idj9OKqU4u0g5U8DUBeOixHS8+LmuPyiqmedUfA9iqGaDU2iWmU7u4qvZEIlbYzqLb69WfYKUlzvMDs885xcJTre54BXLzqZWHHYgKGFbzVyuzdPHpESqJwVlK6f4cb1eXg+T7ARICSalq7v57PrurIriBKhf6frRPAM1zVL/3/2RbE8kUbVsfhnP5zd9sh3OoV3kySSezCb9fKZn/8apWIGCv0pTb6fm6aVSfADRnnw1XcWrfgXfVbtvZSN4bgra1tyszHNWQznO9PU765UvgdmQWcg4fvk4uVz2KVx5Tozhfob3HpnrKjh9NXU9agjm0BMKiw2mElDkhzYoC/75Uil9QWChRKXjIdJwXnXSr7iSIavBGt4f+CQsC0gOaBgfnFYlPNh8fVKngUbw8BDXvSLkfmFBhgL2DgxSbMCG+VvX9YQZgA3zjZIMXhg9nNCPI1bjzzjG7jSD8lttq/o6CgzroS+YH/moWenZ3FwZLO0Azyl5Bgtp0nknJZhjQ1GN2ZSik5wQw3uSY0U4+2V4yaHejETRUcBZrdtYSBFFoctvdY66S4fnVY8H2NG+FZrN2fFI6SZ+P8ZK4bQo9VtJjkdOdz+u5xlH3RLTJzUfxBPb8KGiEostiHfOabiOOYA+BeMKBufE7eXqo6MoKAKKusuM3CRd9WdVmYBY6WMj4H3TxiyvIHlB9Vd9EPiErC3oCVqlKvR0DJMvWwaA8wBgkRbetHZgI2VFFaGwB+qiAVBvuG9nSGqT9vltqZ5ho0LHOWSQJV2naJwS8tqBDsGHzqtbYSMDbK9wIuuttW6+78LB1K3G7NuZMV9IsoAzU2tqHT8togbN/8l/UEsDBBQAAgAIAHKqWEYyHHP+1QIAAHYJAAAmAAAAdW5pdmVyc2FsL2h0bWxfcHVibGlzaGluZ19zZXR0aW5ncy54bWzNVlFP2zAQfu+vsDzxSFMYbKxKizZaNASjFe208YSusdtYOHZmOy3lab9mP2y/ZOeYllawKiCY9pT4fPfd993Zl8SHN5kkU26s0KpFd+oNSrhKNBNq0qJfh8fbB5RYB4qB1Iq3qNKUHLZrcV6MpLDpgDuHrpYgjLLN3LVo6lzejKLZbFYXNjd+V8vCIb6tJzqLcsMtV46bKJcwx4eb59zSdq1GSBxMXzQrJCeCIQUlPDuQn10maRS8RpBcT4wuFDvSUhtiJqMWfdNofGrsNxY+AakjMq68NttGoze7JjAmPB2QA3HLScrFJEXeu3uUzARzafkaef84eohSYgcJ4FGONGpR7g4+4w4YOAjLkM/xG2cXhmBicwWZSIa4Q7z8Fu0Mrz5f9rsXZyfnp1fDXu9seNIPJMqYaB0njtYTxUhIFybhyzwxOAdJirwxZgzS8jhaNS3cxlqtkfNrMtISS19GUTJGpnLeoh+NAEmJcCBFstx1YCbcHQuJGnzsTn2sHL0HDHqTFIzlq4kWO9ZXMWl/04VkZK4LIsU1J04TVFRk+JZyslpuMjY6K60SrCNWCsbJVPAZZ4dlle4A/5boElNkBUbiUcwldyHDj0LckhEfa4O4HKZ4aNEubMCvPwk4B2vvQWHBcWtwdtLpXp2cd7rft7xAYFNQyRPBsYU8y91r4ANqVxpTSKmxmisQWJkECsvL/jDBSrcqMivnTmFaNt03sgTFdgvkEzBxI8GjJVTBqwImoIhWck4gwUth/RGaCl1YtITDEqDtswiGUCJUSXWCAwqTGcZNFbTGzu7bvf137w8+NOvR75+/tjcG3Q2KvgSfLUyKo42jYjkuHt65OPI39PHL7kzxr+76ZXdQpVDnvSpevdMqXhdhmPRXBkklCjgJJmHs4CyQIhOOs5ds8jMatXkqhza+UKNeUcXG4/b/igir5Ud47asbR4/+FtTQvv6v1K79AVBLAwQUAAIACAByqlhGUVDfhJwBAAAQBgAAHwAAAHVuaXZlcnNhbC9odG1sX3NraW5fc2V0dGluZ3MuanONlE2PgjAQhu/+CsNeNwZR/NgbREg28bDJetvsoeKIxNKStrqyxv++FFFaKKvMhb55eGemZXru9YvHiqz+W/9cvpfrD31daiA1wQ7wquu4Q0+lbnGcbGCVpIATAlYDOd4+vcuXmjAZW6Q0Xeef0pYrfhY10JlBYwaNG7Syti3CXBV/TOLJJP5qrVVtXVtS9nl9EIKSQUSJACIGhLIUlYz1EpaP2mEDpkdgD9AtikAzdey5P3K7yNrRcf3pKFC5iKYZIvmSxnSwRtE+ZvRANl35d3kGrDjx/RXwQhkqgBMu3gWkzcT+Igy9cTeZMeAcqryj+cwdz40wRmvAiu94IeMfVDNuN9SgjwlPxI2eDf3ZbKLSGYqhtUu27duurWOk8Hq8m1dOwElciakjQyMwyoG1rAIn8AMdpNkheyYlo7HckRY6CWQYUUzRJiFx10HeOVmstK1+NW9hDz0VrButTk0bIdoYoZ1hdtOum+OJuRfGweWNrEvTzGOTSEwiNYmZSayvIa0e0bxI5Pqr6ByxPbAVpbio+PtRbU3z3uUPUEsDBBQAAgAIAHKqWE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ByqlhGYDA8HmsAAAB1AAAAHAAAAHVuaXZlcnNhbC9sb2NhbF9zZXR0aW5ncy54bWw1jDEOgzAMAHdeYXmn0K0DgY0NhkIfYBG3iuTYKImq9vfN0u2kO90wfaLAm1MOpg6vlx6B9TAf9OXwsc/tDSEXUk9iyg7VEKaxGcQOko1LqWGGU+jLaedYofBKsZbbHfLft7DU5TOwx25sflBLAwQUAAIACACDmfVEzoIJN+wCAACICAAAFAAAAHVuaXZlcnNhbC9wbGF5ZXIueG1srVVNb9swDD2nwP6DoXutpF3XNJBbdAWKHdahQNZtt0C1GVuLbXmSXDf99aP8bc/pVmAHAzbF90jxkTS7ek5i5wmUFjL1yMKdEwdSXwYiDT3y8PX2eEmuLt8dsSzme1COCDySp8ICeEycALSvRGYQfM9N5JGewUVm4mRKSCXMHrnPkLuLtCTvjmbokmqPRMZkK0qLonCFRkQaahnnlkS7vkxopkBDakDRKg3iNNiV+Tsan0Sm1Owz0D1kZt4euCZpOZ61GJAUp65UIT2Zzxf0x93ntR9Bwo9Fqg1PfSAOVnJWlvKR+7s7GeQxaGubsSrJNRhjkyhtM2ZWYrFMHa18j1QOmwS05iFoN05DQissnQCzbcx1VPPoAa3l1TtR85Z+G/u9adxK5WjnnOWPsdARHvUhnXUSyOgwKkvK65Yd9NB00K1lIo6CX7lQEJSf39oWmS9IFbDtuDJPVxc+HuDbLfeNVPsbhGEX1Qq6rWhuJZpbgloOt42+7ihIc9stcJMraEo1Y08iAPmFK8VtW1walQOjI2ONpUMwo9WVa5E6QVhkkvjsH7SxfiNpfurXlCkB/0OYT0jU1kSkATzfCvQxkGBNDWCxrc01WezamF1OOn9Men09MFU51qLgRRzDVQg4hgE3nHZ2eggKimt08XM1wvYODoIjEUYxPmaSYXx6kCbhajfJ0Ds4CI6lv5uAtua2jHRcx1EztR3E6MQ6YX6ujUzES9megz1jVmUfvjZyzdF1JtqD8/kfoziI0QzmlkysLvvW21fN4b2dU6M7n01WWQbdivMAJs8qr2YW8mzkE8CW57G56efU7MMedJTz1HRMc33HfpfFWryAU4jA/ukWp7YmEdie8ciH5WmPAfXE7TIIX5qmIjJaS1KpeUg5hrV5ElBUmGpWPqLqoZJ5Goy0cbPu56Bj3FXXCrgTwxYzXZxg88nMI+/xpb7LxdlFd5XzxUWDLfO6rwJXubxhVdcJd51B635tL8LqmcfX31BLAwQUAAIACAByqlhGQ7qidS4JAABpKAAAKQAAAHVuaXZlcnNhbC9za2luX2N1c3RvbWl6YXRpb25fc2V0dGluZ3MueG1s7VrrbuO6Ef5/noKwcYAWKOKLfC28KnShE2Ed2cdSkt0WhcHYTCxElnIk2rs58I8+zXmw8yQdUlIsybIjJQu0BbreBKvhfMMhOfPNUN5R+OR42jZk/sb5jTDH9yzKmOM9hvJPCI2WvusHs4CGlAlBVoQ8sqGfaoaKVMevoZARb0WC1afaA3FDWosACQQ5MHC/Zcz3Lpa+x6jHLjw/2BC3hnbE3YKhsfhTa7wN9Hc0qAB7IEuan6zdHKpS901UZqZ2V+1LuBCz9DfPxHuZ+I/+xT1ZPj0G/tZblfFx/fJMA9fxnl6VlTH/FCq7TsgMRjcFzqn6eKx0SqCe4fBCevBNGg66neF5oEvuqZudr6PzTxlYfsIzm5FD7pzQYSnkoKUOBr1C5DN5pEU7rza7zRMAD2aodlYRhtHv7FW73+afYm2XvNCgaArcxio+AfKft89V3Qr8R77HRbAe5p/zMNcnK8j5MqH0iuGL49MdkkPRmy2lEJTZsGzcjBopQjlJMXhFvy+pe6lZeDb7X2Oa8bjXazarMc0ZzH+eacZNtT9svYNpzqzqv41p8FjRB61KTHNmdf/nmh/LNeNxv9/CH+aajCDV8dw53sr/ZngPfgxMCEfjo6HcRNEGoUFfGegDeOqonTbqd2CvB0jHXQ3GhpI+lDQY09stbdTImYjsBnQJJFNsddTIjB4DDC+kATM84EZZymqnh7IruAxg+0EvlHsd/tkns+7FVnVQp9Xtd/G+rUiS1ENaV2/pzX2/P+wrLYSbnW5T2quDttSWUKvbbQ17+1a/3ZXgaTzsgZUOHvZQp9/ptPV9G7cBjRRF1dvavi8NWy0FZsODobYfj9V+s4larZbU0ffdnjRWmwi0JbChSAO+gZIuqVJvr6hKayChsTZWx5091nFP66JBG0Ou7TuqKjWbh809rC69XQdp6eUk2/mGwcIjKBw9RFs2uEbLbRCAsk03EOWMonsSUlMUPWuOwrgZjyIYdHmjnqi+duQZ6WtK8Mopp2yMGkKSyZh0s1+yhMr1KF7i1ZRBCjKvgEsXUbkeNeplYfFcUad+DnSijJZx81BH5XpUQc9pFxRSuR6xXnlYUtjketStl0KmSqlcj6iwAu4w5ds7cqKYyvWoYT8HzVdTud5s8p79PCZXTsv4mKqncj2qpGfVjwqqXI9K6VlUvqKW8qygpMr1qJiWwiU1tUxcHRdVyBbRup9DxdtWGETxY55LRhuYBQ43TS6xSJicqQttej1TzK+LyfRyulCNy5qsRVmJeFr+9Kd2b/C91e39edSIgSVNWdfKZJI1hoSxbrOcLdOeTycLMIgnCxN/sWsy/10ZOr2xJ4aJa3L8j8oGZnN8W5P57zLQm/kcm/bCmhg6XhjWwpzaYl8m2MZ6Tf7qb9Ga7ChiPto59Btia4qAn52AotB1VmKAc7bjbWmJ+fTptWKYizm27Lmh2cbUrMmWHwQvfxGWyZatIXrWJEQrJyT3Ll2JaSFGxDjnF5hdvHRC8JetHdD0N8TxLsrMPlfuDPNyYU+nE2uBTT2R1GTsrZAeED5TdUNzxcJzsBFAHQ7eB1+I6BMWkOK6lY1cGZdXE/ixuSNXzuPahR/2Dm9mGI5kRr0SQAgcPIeos6y76VznewgTIoKeSRh+84NVJmjSR1fCtmFqUwhNzU7Zt7mZxDYcvOMtIXTokpWwd40tS7nEC3X6BWIccnNaETT9DCn5uSLoK7Ygh7BVAmYqt8alwjOCp2GSIEkOLgmPd/cFkeUScHw3d46/DUHCdxjSRGRjWHkiC/9yA+doKJOCZI9swj6LE3x0dhS8CFalogoISMM6j6tfboy/L8aKMcH6AgJNn94tbMGPfD4CROL5DBHX9fkyYGqy2hFvCV0tXZItpMMLqK2clVDjxy+c+XXr/IYIi0no55i/TB1/+fniw94Z9gQI+I4EXjk6yFnLcOjxkjfQe4Pr0Po8s7fWktqPix/lyA9YHc/Jk0src0YfX1fOhXcsyor4SzWADlTHrwTCUMY4X0PlcSsBDXMM080iMgS25He6SgbMaWzD9NEHzNzCWWQcuYUzqmbiDquWYfNdp/e8dy8BFqcXxUFx7PAblkvhSvsaP/f0wQeOcCnZRV0AEL8IqIv3zVc1UFKtSobaY0MmuPUY9SPgmOts+CWmnNmba5zsZkTHmS2587fuSnCf6zwJSoaj2m7ocR/0EPgbIXVJmCRbVBT+9kFHoiXOo3ln1Qq4hZW5drXQFFPDvK/mqe6Wx0GYc88mtrWYKCq3APG+IWy5hoL0wK875W1FfbGOxwrYi7fXoiRYrv/41+/lzeT8iaQolv61qh3IYs5j+NXeP0yf0fCfJezYipqFioeSwPhakUDL3zJsA8LkhzTuJCp7G3/D3/SUmhoCMT5GxbYV7eoaYtUSoelvg2Wpvidt5FqZfwYGEx1vTb4mwRMwoO37blVDYud5bLLKPhwuelvmOh6tCP9wSeGLt43ZQtF1cQOGHHWd5VNUmVfQxsdvu5ALV+EK9rQrxQSOzJmkK4dVtymqVEJHQAnR84EQdoVF61VweK/gEmBSlnlN4bHAd2f8Bc/xG01Q4O+jIIxlFvCLbfKU1gjX/rf47GKttCSvOQMXZryfTekeZHntOU+dVUo1FuT1bn0XuFmLFiOLbzYj/exAHqZpqnj/mUa8yo48h7tGPJRy/SDM65v0OzvSTwnz+havWFO43ByB8iNpZPJOSiVBWl7m5ECHeoKjYp3kKavDPZjwd5NhyqVYkNXc+Csqi8JrOxsaJzOXpR1unPB45L22ENccc/9ixVe53MAheBvno3fEHObS06Et1gEJmD598Vwt/qNX6Pm9iKSIvTzTTzW45ZDlmtN8WEOxjeQL+MY54HPCZpzMqkE3gs0FmaeAfBnncR7n8GpT+VGunweNGkcbNWqcO6FRbPb0AXrbzT0NMMSAQ5PgzMrS2uvkbdCtaAqzsBODaTxbg2kPLjoJJiXIhJVoqZJciR7S45utyxyX7qgb66QEqa05v/pRCLlxPrQVNqEPLB3csaRyDsREd4jEtHZ24CRM3KsKcdFIUc7F2kVJx8h9KJZfQFZJ6UlNVlCNEpbm4Z5WjQSZwC2YDHRPHcCoka6yQFJH3zHmZQAFeyf/N+G/AVBLAwQUAAIACABzqlhGj5j89IoBAABfGAAAFwAAAHVuaXZlcnNhbC91bml2ZXJzYWwucG5n6wzwc+flkuJiYGDg9fRwCWJgYJnMwMBcwsEGFGGYmmkAJBmLg9ydGNadk3kJ5LCkO/o6MjBs7Of+k8gK5HMWeEQWMzDwHQZhxuP5K1IYGMS/eLo4hlTEvb3t6MXsKOJ68d5/I2ZJlmSOrAsCC7cyXZS78uBcsdyci+vvHWiNu3Z23fbXVTXW69o/P8z7vokZaOaDkza3LrxwWSye+118st/75S+Pgxxjs/1ir9zu40v6z/e/dAYJSLjZ7zq+5Pb33F8gHsM2N/eoY/vzNyuDODm9fVvexH+/DOec4QOxDJTVGIHUhE5PEC8lSQhEzZzBAiQd1EalRqVGpUalRqVGpUalRqVGpUalRqVGpUalRqVGpUalRqVGpUalRqVGpUalhpjUzU31d/35QawNplaXimqs/frhnL2xy91BnBtSspmR9eVV9r7yIO4Bg18Xb9iq9c7Vfw4Zbp93+4Vb/9+jSzaevp5qO4f/MtiECr3Fwr1xX/aX/mWcKLB6di1rXDxI2NPVz2WdU0ITAFBLAwQUAAIACABzqlhG944Tp0oAAABrAAAAGwAAAHVuaXZlcnNhbC91bml2ZXJzYWwucG5nLnhtbLOxr8jNUShLLSrOzM+zVTLUM1Cyt+PlsikoSi3LTC1XqACKGekZQICSQiUqtzwzpSQDKGRoYo4QzEjNTM8osVWyMDOAC+oDzQQAUEsBAgAAFAACAAgAcqpYRs7z4upTBAAADRAAAB0AAAAAAAAAAQAAAAAAAAAAAHVuaXZlcnNhbC9jb21tb25fbWVzc2FnZXMubG5nUEsBAgAAFAACAAgAcqpYRhPj9HkAAwAAZQoAACcAAAAAAAAAAQAAAAAAjgQAAHVuaXZlcnNhbC9mbGFzaF9wdWJsaXNoaW5nX3NldHRpbmdzLnhtbFBLAQIAABQAAgAIAHKqWEb41GbvxQIAAFYKAAAhAAAAAAAAAAEAAAAAANMHAAB1bml2ZXJzYWwvZmxhc2hfc2tpbl9zZXR0aW5ncy54bWxQSwECAAAUAAIACAByqlhGMhxz/tUCAAB2CQAAJgAAAAAAAAABAAAAAADXCgAAdW5pdmVyc2FsL2h0bWxfcHVibGlzaGluZ19zZXR0aW5ncy54bWxQSwECAAAUAAIACAByqlhGUVDfhJwBAAAQBgAAHwAAAAAAAAABAAAAAADwDQAAdW5pdmVyc2FsL2h0bWxfc2tpbl9zZXR0aW5ncy5qc1BLAQIAABQAAgAIAHKqWEYa2uo7qgAAAB8BAAAaAAAAAAAAAAEAAAAAAMkPAAB1bml2ZXJzYWwvaTE4bl9wcmVzZXRzLnhtbFBLAQIAABQAAgAIAHKqWEZgMDweawAAAHUAAAAcAAAAAAAAAAEAAAAAAKsQAAB1bml2ZXJzYWwvbG9jYWxfc2V0dGluZ3MueG1sUEsBAgAAFAACAAgAg5n1RM6CCTfsAgAAiAgAABQAAAAAAAAAAQAAAAAAUBEAAHVuaXZlcnNhbC9wbGF5ZXIueG1sUEsBAgAAFAACAAgAcqpYRkO6onUuCQAAaSgAACkAAAAAAAAAAQAAAAAAbhQAAHVuaXZlcnNhbC9za2luX2N1c3RvbWl6YXRpb25fc2V0dGluZ3MueG1sUEsBAgAAFAACAAgAc6pYRo+Y/PSKAQAAXxgAABcAAAAAAAAAAAAAAAAA4x0AAHVuaXZlcnNhbC91bml2ZXJzYWwucG5nUEsBAgAAFAACAAgAc6pYRveOE6dKAAAAawAAABsAAAAAAAAAAQAAAAAAoh8AAHVuaXZlcnNhbC91bml2ZXJzYWwucG5nLnhtbFBLBQYAAAAACwALAEkDAAAlIAAAAAA="/>
  <p:tag name="ISPRING_ULTRA_SCORM_COURSE_ID" val="19C3737D-4BDF-4CBB-A3DA-B93C5BFA706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RESENTATION_TITLE" val="Key concept_Ch2_Enzymes"/>
  <p:tag name="ISPRING_UUID" val="{51C0B42F-B7EE-4B5C-B6A6-E81DDAC82686}"/>
  <p:tag name="ISPRING_RESOURCE_FOLDER" val="C:\Business\Hodder Biology PowerPoints\Done\Key concept_Ch3_Cells_Movement Across Membranes\"/>
  <p:tag name="ISPRING_PRESENTATION_PATH" val="C:\Business\Hodder Biology PowerPoints\Done\Key concept_Ch3_Cells_Movement Across Membranes.pptx"/>
  <p:tag name="ISPRING_RESOURCE_PATHS_HASH_PRESENTER" val="cbcfcf8da4f1dbcbdb0cc8bc5b7f9bc994f9f7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1526</TotalTime>
  <Words>1114</Words>
  <Application>Microsoft Office PowerPoint</Application>
  <PresentationFormat>On-screen Show (4:3)</PresentationFormat>
  <Paragraphs>163</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Mitosis and the Cell Cycle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concept_Ch2_Enzymes</dc:title>
  <dc:creator>Lydia.Young</dc:creator>
  <cp:lastModifiedBy>Chris Clark</cp:lastModifiedBy>
  <cp:revision>133</cp:revision>
  <dcterms:created xsi:type="dcterms:W3CDTF">2014-09-01T15:39:09Z</dcterms:created>
  <dcterms:modified xsi:type="dcterms:W3CDTF">2015-03-27T13:58:07Z</dcterms:modified>
</cp:coreProperties>
</file>