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9" r:id="rId3"/>
    <p:sldId id="257" r:id="rId4"/>
    <p:sldId id="270" r:id="rId5"/>
    <p:sldId id="258" r:id="rId6"/>
    <p:sldId id="271" r:id="rId7"/>
    <p:sldId id="276" r:id="rId8"/>
    <p:sldId id="273" r:id="rId9"/>
    <p:sldId id="277" r:id="rId10"/>
    <p:sldId id="274" r:id="rId11"/>
    <p:sldId id="278" r:id="rId12"/>
    <p:sldId id="279" r:id="rId13"/>
    <p:sldId id="280" r:id="rId14"/>
    <p:sldId id="281" r:id="rId15"/>
    <p:sldId id="282" r:id="rId16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E0307-B85C-446A-8EF0-0407D435D787}" type="datetimeFigureOut">
              <a:rPr lang="en-US" dirty="0"/>
              <a:t>1/22/2020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E7-95FA-4FC4-9EC5-DDBFA8DC7417}" type="datetimeFigureOut">
              <a:rPr lang="en-US" dirty="0"/>
              <a:t>1/22/2020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987F2-A784-4F72-BB57-0E9EACDE722E}" type="datetimeFigureOut">
              <a:rPr lang="en-US" dirty="0"/>
              <a:t>1/22/2020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D51E-4B19-444E-85C0-DBD7EB6263F4}" type="datetimeFigureOut">
              <a:rPr lang="en-US" dirty="0"/>
              <a:t>1/22/2020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7255A-4AD5-4D3E-9A0A-689DA3BA976C}" type="datetimeFigureOut">
              <a:rPr lang="en-US" dirty="0"/>
              <a:t>1/22/2020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0AD15-87AC-45B2-9EE5-8D165AF83CD7}" type="datetimeFigureOut">
              <a:rPr lang="en-US" dirty="0"/>
              <a:t>1/22/2020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0CCD-F0D6-4CC2-A4C8-2D7D0D875F02}" type="datetimeFigureOut">
              <a:rPr lang="en-US" dirty="0"/>
              <a:t>1/22/2020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FE2CC-454D-4466-AC55-B86DA0A87BAE}" type="datetimeFigureOut">
              <a:rPr lang="en-US" dirty="0"/>
              <a:t>1/22/2020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B647B1BF-4039-460D-A637-65428CBD720E}" type="datetimeFigureOut">
              <a:rPr lang="en-US" dirty="0"/>
              <a:t>1/22/2020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CE-9343-4EBE-B5CA-AEA240A1DC53}" type="datetimeFigureOut">
              <a:rPr lang="en-US" dirty="0"/>
              <a:t>1/22/2020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00F7B-89C5-4DF7-A309-6263220147D4}" type="datetimeFigureOut">
              <a:rPr lang="en-US" dirty="0"/>
              <a:t>1/22/2020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C95DE-FD64-4606-AE61-EC1136867CC6}" type="datetimeFigureOut">
              <a:rPr lang="en-US" dirty="0"/>
              <a:t>1/22/2020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0BBD-30FE-4CF1-900A-0C45149F8AF8}" type="datetimeFigureOut">
              <a:rPr lang="en-US" dirty="0"/>
              <a:t>1/22/2020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A5F7F-3E81-4C65-A4D1-CB62D5B9DB91}" type="datetimeFigureOut">
              <a:rPr lang="en-US" dirty="0"/>
              <a:t>1/22/2020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CC86-1672-4627-AEFE-EC5485C73905}" type="datetimeFigureOut">
              <a:rPr lang="en-US" dirty="0"/>
              <a:t>1/22/2020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CB01F-D966-4C62-B900-0BE008A90C98}" type="datetimeFigureOut">
              <a:rPr lang="en-US" dirty="0"/>
              <a:t>1/22/2020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A0EA-7DC7-4964-BB97-B173EF3B859A}" type="datetimeFigureOut">
              <a:rPr lang="en-US" dirty="0"/>
              <a:t>1/22/2020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F52CC-F3D9-41D4-BCE4-C208E61A3F31}" type="datetimeFigureOut">
              <a:rPr lang="en-US" dirty="0"/>
              <a:t>1/22/2020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62DA22-D0D7-4A14-B179-29B79297B23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4800" dirty="0"/>
              <a:t>2.3 </a:t>
            </a:r>
            <a:r>
              <a:rPr lang="en-GB" sz="4800" dirty="0" err="1"/>
              <a:t>Miam-miam</a:t>
            </a:r>
            <a:r>
              <a:rPr lang="en-GB" sz="4800" dirty="0"/>
              <a:t>, </a:t>
            </a:r>
            <a:r>
              <a:rPr lang="en-GB" sz="4800" dirty="0" err="1"/>
              <a:t>c’est</a:t>
            </a:r>
            <a:r>
              <a:rPr lang="en-GB" sz="4800" dirty="0"/>
              <a:t> bon!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B30541-C1CC-4CA0-81A5-A92F3787E7B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Using prediction to help with challenging listening passages; giving answers in French for a reading task.</a:t>
            </a:r>
          </a:p>
        </p:txBody>
      </p:sp>
    </p:spTree>
    <p:extLst>
      <p:ext uri="{BB962C8B-B14F-4D97-AF65-F5344CB8AC3E}">
        <p14:creationId xmlns:p14="http://schemas.microsoft.com/office/powerpoint/2010/main" val="12431095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E0FD35E-360D-40B7-8621-1C6C5E412F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5871472"/>
              </p:ext>
            </p:extLst>
          </p:nvPr>
        </p:nvGraphicFramePr>
        <p:xfrm>
          <a:off x="1685451" y="2404177"/>
          <a:ext cx="8821098" cy="3598863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047025">
                  <a:extLst>
                    <a:ext uri="{9D8B030D-6E8A-4147-A177-3AD203B41FA5}">
                      <a16:colId xmlns:a16="http://schemas.microsoft.com/office/drawing/2014/main" val="145747640"/>
                    </a:ext>
                  </a:extLst>
                </a:gridCol>
                <a:gridCol w="1949325">
                  <a:extLst>
                    <a:ext uri="{9D8B030D-6E8A-4147-A177-3AD203B41FA5}">
                      <a16:colId xmlns:a16="http://schemas.microsoft.com/office/drawing/2014/main" val="694794309"/>
                    </a:ext>
                  </a:extLst>
                </a:gridCol>
                <a:gridCol w="1949325">
                  <a:extLst>
                    <a:ext uri="{9D8B030D-6E8A-4147-A177-3AD203B41FA5}">
                      <a16:colId xmlns:a16="http://schemas.microsoft.com/office/drawing/2014/main" val="2867618656"/>
                    </a:ext>
                  </a:extLst>
                </a:gridCol>
                <a:gridCol w="1949325">
                  <a:extLst>
                    <a:ext uri="{9D8B030D-6E8A-4147-A177-3AD203B41FA5}">
                      <a16:colId xmlns:a16="http://schemas.microsoft.com/office/drawing/2014/main" val="577098305"/>
                    </a:ext>
                  </a:extLst>
                </a:gridCol>
                <a:gridCol w="1926098">
                  <a:extLst>
                    <a:ext uri="{9D8B030D-6E8A-4147-A177-3AD203B41FA5}">
                      <a16:colId xmlns:a16="http://schemas.microsoft.com/office/drawing/2014/main" val="927203770"/>
                    </a:ext>
                  </a:extLst>
                </a:gridCol>
              </a:tblGrid>
              <a:tr h="304116">
                <a:tc>
                  <a:txBody>
                    <a:bodyPr/>
                    <a:lstStyle/>
                    <a:p>
                      <a:endParaRPr lang="en-GB" sz="800">
                        <a:effectLst/>
                        <a:latin typeface="Arial" panose="020B0604020202020204" pitchFamily="34" charset="0"/>
                        <a:cs typeface="Verdana" panose="020B0604030504040204" pitchFamily="34" charset="0"/>
                      </a:endParaRPr>
                    </a:p>
                  </a:txBody>
                  <a:tcPr marL="51480" marR="514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400"/>
                        </a:spcBef>
                        <a:spcAft>
                          <a:spcPts val="300"/>
                        </a:spcAft>
                      </a:pPr>
                      <a:r>
                        <a:rPr lang="fr-FR" sz="900" b="1"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fête</a:t>
                      </a:r>
                      <a:endParaRPr lang="en-GB" sz="900" b="1">
                        <a:effectLst/>
                        <a:latin typeface="Arial" panose="020B060402020202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80" marR="514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400"/>
                        </a:spcBef>
                        <a:spcAft>
                          <a:spcPts val="300"/>
                        </a:spcAft>
                      </a:pPr>
                      <a:r>
                        <a:rPr lang="fr-FR" sz="900" b="1"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ville / région / pays</a:t>
                      </a:r>
                      <a:endParaRPr lang="en-GB" sz="900" b="1">
                        <a:effectLst/>
                        <a:latin typeface="Arial" panose="020B060402020202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80" marR="514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400"/>
                        </a:spcBef>
                        <a:spcAft>
                          <a:spcPts val="300"/>
                        </a:spcAft>
                      </a:pPr>
                      <a:r>
                        <a:rPr lang="fr-FR" sz="900" b="1"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plat – opinion et raison(s)</a:t>
                      </a:r>
                      <a:endParaRPr lang="en-GB" sz="900" b="1">
                        <a:effectLst/>
                        <a:latin typeface="Arial" panose="020B060402020202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80" marR="514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400"/>
                        </a:spcBef>
                        <a:spcAft>
                          <a:spcPts val="300"/>
                        </a:spcAft>
                      </a:pPr>
                      <a:r>
                        <a:rPr lang="fr-FR" sz="900" b="1"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boisson</a:t>
                      </a:r>
                      <a:endParaRPr lang="en-GB" sz="900" b="1">
                        <a:effectLst/>
                        <a:latin typeface="Arial" panose="020B060402020202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80" marR="514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2642351"/>
                  </a:ext>
                </a:extLst>
              </a:tr>
              <a:tr h="158636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fr-FR" sz="1600" dirty="0">
                        <a:effectLst/>
                        <a:latin typeface="Comic Sans MS" panose="030F0702030302020204" pitchFamily="66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600" dirty="0">
                          <a:effectLst/>
                          <a:latin typeface="Comic Sans MS" panose="030F0702030302020204" pitchFamily="66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Baptiste</a:t>
                      </a:r>
                      <a:endParaRPr lang="en-GB" sz="1600" dirty="0">
                        <a:effectLst/>
                        <a:latin typeface="Comic Sans MS" panose="030F0702030302020204" pitchFamily="66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51480" marR="514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Pâques</a:t>
                      </a:r>
                      <a:endParaRPr lang="en-GB" sz="1600" dirty="0">
                        <a:effectLst/>
                        <a:latin typeface="Comic Sans MS" panose="030F0702030302020204" pitchFamily="66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51480" marR="514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fr-FR" sz="1600" b="1" dirty="0">
                        <a:effectLst/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Dunkerque, nord</a:t>
                      </a:r>
                    </a:p>
                    <a:p>
                      <a:pPr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 de la France</a:t>
                      </a:r>
                      <a:endParaRPr lang="en-GB" sz="1600" dirty="0">
                        <a:effectLst/>
                        <a:latin typeface="Comic Sans MS" panose="030F0702030302020204" pitchFamily="66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51480" marR="514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fr-FR" sz="1600" b="1" dirty="0">
                        <a:effectLst/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Les moules-frites </a:t>
                      </a:r>
                    </a:p>
                    <a:p>
                      <a:pPr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 – très savoureux, </a:t>
                      </a:r>
                    </a:p>
                    <a:p>
                      <a:pPr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 il aime beaucoup </a:t>
                      </a:r>
                    </a:p>
                    <a:p>
                      <a:pPr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 les fruits de mer</a:t>
                      </a:r>
                      <a:endParaRPr lang="en-GB" sz="1600" dirty="0">
                        <a:effectLst/>
                        <a:latin typeface="Comic Sans MS" panose="030F0702030302020204" pitchFamily="66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51480" marR="514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fr-FR" sz="1600" b="1" dirty="0">
                        <a:effectLst/>
                        <a:latin typeface="Comic Sans MS" panose="030F0702030302020204" pitchFamily="66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600" b="1" dirty="0">
                          <a:effectLst/>
                          <a:latin typeface="Comic Sans MS" panose="030F0702030302020204" pitchFamily="66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Un jus d’orange</a:t>
                      </a:r>
                      <a:endParaRPr lang="en-GB" sz="1600" dirty="0">
                        <a:effectLst/>
                        <a:latin typeface="Comic Sans MS" panose="030F0702030302020204" pitchFamily="66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51480" marR="514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4889794"/>
                  </a:ext>
                </a:extLst>
              </a:tr>
              <a:tr h="1708387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fr-FR" sz="1600" dirty="0">
                        <a:effectLst/>
                        <a:latin typeface="Comic Sans MS" panose="030F0702030302020204" pitchFamily="66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600" dirty="0">
                          <a:effectLst/>
                          <a:latin typeface="Comic Sans MS" panose="030F0702030302020204" pitchFamily="66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Lily</a:t>
                      </a:r>
                      <a:endParaRPr lang="en-GB" sz="1600" dirty="0">
                        <a:effectLst/>
                        <a:latin typeface="Comic Sans MS" panose="030F0702030302020204" pitchFamily="66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51480" marR="514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202055" algn="l"/>
                        </a:tabLs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anniversaire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80" marR="514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202055" algn="l"/>
                        </a:tabLs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Carnac, nord-ouest de la France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80" marR="514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202055" algn="l"/>
                        </a:tabLs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une crêpe au chocolat – sucré, vraiment délicieux, elle adore le chocolat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80" marR="514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202055" algn="l"/>
                        </a:tabLs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 l’eau minérale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80" marR="514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0410021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DE7E7AD2-42A8-423D-8AAE-C319872A7D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8003" y="686944"/>
            <a:ext cx="15233332" cy="98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152352" rIns="9144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201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201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201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201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201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201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201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201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201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01738" algn="l"/>
              </a:tabLst>
            </a:pPr>
            <a:r>
              <a:rPr kumimoji="0" lang="fr-FR" altLang="en-US" sz="2000" b="1" i="0" u="none" strike="noStrike" cap="none" normalizeH="0" baseline="0" dirty="0" err="1">
                <a:ln>
                  <a:noFill/>
                </a:ln>
                <a:solidFill>
                  <a:srgbClr val="5E5C5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Grid</a:t>
            </a:r>
            <a:r>
              <a:rPr kumimoji="0" lang="fr-FR" altLang="en-US" sz="2000" b="1" i="0" u="none" strike="noStrike" cap="none" normalizeH="0" baseline="0" dirty="0">
                <a:ln>
                  <a:noFill/>
                </a:ln>
                <a:solidFill>
                  <a:srgbClr val="5E5C5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fr-FR" altLang="en-US" sz="1600" b="1" i="0" u="none" strike="noStrike" cap="none" normalizeH="0" baseline="0" dirty="0">
                <a:ln>
                  <a:noFill/>
                </a:ln>
                <a:solidFill>
                  <a:srgbClr val="5E5C5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0" lang="fr-FR" altLang="en-US" sz="1100" b="1" i="0" u="none" strike="noStrike" cap="none" normalizeH="0" baseline="0" dirty="0">
                <a:ln>
                  <a:noFill/>
                </a:ln>
                <a:solidFill>
                  <a:srgbClr val="5E5C5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(Page 39 </a:t>
            </a:r>
            <a:r>
              <a:rPr kumimoji="0" lang="fr-FR" altLang="en-US" sz="1100" b="1" i="0" u="none" strike="noStrike" cap="none" normalizeH="0" baseline="0" dirty="0" err="1">
                <a:ln>
                  <a:noFill/>
                </a:ln>
                <a:solidFill>
                  <a:srgbClr val="5E5C5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Exercise</a:t>
            </a:r>
            <a:r>
              <a:rPr kumimoji="0" lang="fr-FR" altLang="en-US" sz="1100" b="1" i="0" u="none" strike="noStrike" cap="none" normalizeH="0" baseline="0" dirty="0">
                <a:ln>
                  <a:noFill/>
                </a:ln>
                <a:solidFill>
                  <a:srgbClr val="5E5C5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4)</a:t>
            </a:r>
            <a:endParaRPr kumimoji="0" lang="en-GB" altLang="en-US" sz="1600" b="1" i="0" u="none" strike="noStrike" cap="none" normalizeH="0" baseline="0" dirty="0">
              <a:ln>
                <a:noFill/>
              </a:ln>
              <a:solidFill>
                <a:srgbClr val="5E5C5C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01738" algn="l"/>
              </a:tabLst>
            </a:pPr>
            <a:r>
              <a:rPr kumimoji="0" lang="fr-FR" altLang="en-US" sz="1600" b="1" i="0" u="none" strike="noStrike" cap="none" normalizeH="0" baseline="0" dirty="0">
                <a:ln>
                  <a:noFill/>
                </a:ln>
                <a:solidFill>
                  <a:srgbClr val="5E5C5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Lis les textes. Copie et compl</a:t>
            </a:r>
            <a:r>
              <a:rPr kumimoji="0" lang="fr-FR" altLang="en-US" sz="1600" b="1" i="0" u="none" strike="noStrike" cap="none" normalizeH="0" baseline="0" dirty="0">
                <a:ln>
                  <a:noFill/>
                </a:ln>
                <a:solidFill>
                  <a:srgbClr val="5E5C5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è</a:t>
            </a:r>
            <a:r>
              <a:rPr kumimoji="0" lang="fr-FR" altLang="en-US" sz="1600" b="1" i="0" u="none" strike="noStrike" cap="none" normalizeH="0" baseline="0" dirty="0">
                <a:ln>
                  <a:noFill/>
                </a:ln>
                <a:solidFill>
                  <a:srgbClr val="5E5C5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 le tableau en fran</a:t>
            </a:r>
            <a:r>
              <a:rPr kumimoji="0" lang="fr-FR" altLang="en-US" sz="1600" b="1" i="0" u="none" strike="noStrike" cap="none" normalizeH="0" baseline="0" dirty="0">
                <a:ln>
                  <a:noFill/>
                </a:ln>
                <a:solidFill>
                  <a:srgbClr val="5E5C5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ç</a:t>
            </a:r>
            <a:r>
              <a:rPr kumimoji="0" lang="fr-FR" altLang="en-US" sz="1600" b="1" i="0" u="none" strike="noStrike" cap="none" normalizeH="0" baseline="0" dirty="0">
                <a:ln>
                  <a:noFill/>
                </a:ln>
                <a:solidFill>
                  <a:srgbClr val="5E5C5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ais pour Baptiste et Lily.</a:t>
            </a:r>
            <a:endParaRPr kumimoji="0" lang="en-GB" altLang="en-US" sz="2000" b="1" i="0" u="none" strike="noStrike" cap="none" normalizeH="0" baseline="0" dirty="0">
              <a:ln>
                <a:noFill/>
              </a:ln>
              <a:solidFill>
                <a:srgbClr val="5E5C5C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01738" algn="l"/>
              </a:tabLst>
            </a:pP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4946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0FBDC-172C-4C0C-8AFB-460FE5CE5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Plenary – </a:t>
            </a:r>
            <a:r>
              <a:rPr lang="en-GB" dirty="0" err="1"/>
              <a:t>qu’est-ce</a:t>
            </a:r>
            <a:r>
              <a:rPr lang="en-GB" dirty="0"/>
              <a:t> que </a:t>
            </a:r>
            <a:r>
              <a:rPr lang="en-GB" dirty="0" err="1"/>
              <a:t>c’est</a:t>
            </a:r>
            <a:r>
              <a:rPr lang="en-GB" dirty="0"/>
              <a:t>?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6389582-7688-49F2-B40A-D02C26C9AA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5595" y="2880710"/>
            <a:ext cx="2143125" cy="214312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763EA7F-B76C-4C3E-89E0-1FB4031E0C47}"/>
              </a:ext>
            </a:extLst>
          </p:cNvPr>
          <p:cNvSpPr txBox="1"/>
          <p:nvPr/>
        </p:nvSpPr>
        <p:spPr>
          <a:xfrm>
            <a:off x="5669280" y="3157086"/>
            <a:ext cx="38404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err="1"/>
              <a:t>C’est</a:t>
            </a:r>
            <a:r>
              <a:rPr lang="en-GB" sz="4000" dirty="0"/>
              <a:t> </a:t>
            </a:r>
            <a:r>
              <a:rPr lang="en-GB" sz="4000" dirty="0" err="1"/>
              <a:t>une</a:t>
            </a:r>
            <a:r>
              <a:rPr lang="en-GB" sz="4000" dirty="0"/>
              <a:t> crêpe au </a:t>
            </a:r>
            <a:r>
              <a:rPr lang="en-GB" sz="4000" dirty="0" err="1"/>
              <a:t>sucre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2539893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0FBDC-172C-4C0C-8AFB-460FE5CE5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Plenary – </a:t>
            </a:r>
            <a:r>
              <a:rPr lang="en-GB" dirty="0" err="1"/>
              <a:t>qu’est-ce</a:t>
            </a:r>
            <a:r>
              <a:rPr lang="en-GB" dirty="0"/>
              <a:t> que </a:t>
            </a:r>
            <a:r>
              <a:rPr lang="en-GB" dirty="0" err="1"/>
              <a:t>c’est</a:t>
            </a:r>
            <a:r>
              <a:rPr lang="en-GB" dirty="0"/>
              <a:t>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763EA7F-B76C-4C3E-89E0-1FB4031E0C47}"/>
              </a:ext>
            </a:extLst>
          </p:cNvPr>
          <p:cNvSpPr txBox="1"/>
          <p:nvPr/>
        </p:nvSpPr>
        <p:spPr>
          <a:xfrm>
            <a:off x="5669280" y="3157086"/>
            <a:ext cx="38404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err="1"/>
              <a:t>C’est</a:t>
            </a:r>
            <a:r>
              <a:rPr lang="en-GB" sz="4000" dirty="0"/>
              <a:t> </a:t>
            </a:r>
            <a:r>
              <a:rPr lang="en-GB" sz="4000" dirty="0" err="1"/>
              <a:t>une</a:t>
            </a:r>
            <a:r>
              <a:rPr lang="en-GB" sz="4000" dirty="0"/>
              <a:t> quiche </a:t>
            </a:r>
            <a:r>
              <a:rPr lang="en-GB" sz="4000" dirty="0" err="1"/>
              <a:t>lorraine</a:t>
            </a:r>
            <a:endParaRPr lang="en-GB" sz="4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92E865E-691E-431B-889A-A767A8BF08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3883" y="2793081"/>
            <a:ext cx="1743075" cy="261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5751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0FBDC-172C-4C0C-8AFB-460FE5CE5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Plenary – </a:t>
            </a:r>
            <a:r>
              <a:rPr lang="en-GB" dirty="0" err="1"/>
              <a:t>qu’est-ce</a:t>
            </a:r>
            <a:r>
              <a:rPr lang="en-GB" dirty="0"/>
              <a:t> que </a:t>
            </a:r>
            <a:r>
              <a:rPr lang="en-GB" dirty="0" err="1"/>
              <a:t>c’est</a:t>
            </a:r>
            <a:r>
              <a:rPr lang="en-GB" dirty="0"/>
              <a:t>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763EA7F-B76C-4C3E-89E0-1FB4031E0C47}"/>
              </a:ext>
            </a:extLst>
          </p:cNvPr>
          <p:cNvSpPr txBox="1"/>
          <p:nvPr/>
        </p:nvSpPr>
        <p:spPr>
          <a:xfrm>
            <a:off x="5669280" y="3157086"/>
            <a:ext cx="38404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err="1"/>
              <a:t>C’est</a:t>
            </a:r>
            <a:r>
              <a:rPr lang="en-GB" sz="4000" dirty="0"/>
              <a:t> de la bouillabaisse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DDBA863-F960-47E1-8EF0-ADF77EB740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2551" y="3818805"/>
            <a:ext cx="28575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5282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0FBDC-172C-4C0C-8AFB-460FE5CE5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Plenary – </a:t>
            </a:r>
            <a:r>
              <a:rPr lang="en-GB" dirty="0" err="1"/>
              <a:t>qu’est-ce</a:t>
            </a:r>
            <a:r>
              <a:rPr lang="en-GB" dirty="0"/>
              <a:t> que </a:t>
            </a:r>
            <a:r>
              <a:rPr lang="en-GB" dirty="0" err="1"/>
              <a:t>c’est</a:t>
            </a:r>
            <a:r>
              <a:rPr lang="en-GB" dirty="0"/>
              <a:t>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763EA7F-B76C-4C3E-89E0-1FB4031E0C47}"/>
              </a:ext>
            </a:extLst>
          </p:cNvPr>
          <p:cNvSpPr txBox="1"/>
          <p:nvPr/>
        </p:nvSpPr>
        <p:spPr>
          <a:xfrm>
            <a:off x="2095902" y="4054339"/>
            <a:ext cx="38404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err="1"/>
              <a:t>C’est</a:t>
            </a:r>
            <a:r>
              <a:rPr lang="en-GB" sz="4000" dirty="0"/>
              <a:t> du couscous aux </a:t>
            </a:r>
            <a:r>
              <a:rPr lang="en-GB" sz="4000" dirty="0" err="1"/>
              <a:t>légumes</a:t>
            </a:r>
            <a:endParaRPr lang="en-GB" sz="4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9479849-F308-4E2C-98AA-1FDF0D422C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55707" y="3301864"/>
            <a:ext cx="3038475" cy="1504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4239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0FBDC-172C-4C0C-8AFB-460FE5CE5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Plenary – </a:t>
            </a:r>
            <a:r>
              <a:rPr lang="en-GB" dirty="0" err="1"/>
              <a:t>qu’est-ce</a:t>
            </a:r>
            <a:r>
              <a:rPr lang="en-GB" dirty="0"/>
              <a:t> que </a:t>
            </a:r>
            <a:r>
              <a:rPr lang="en-GB" dirty="0" err="1"/>
              <a:t>c’est</a:t>
            </a:r>
            <a:r>
              <a:rPr lang="en-GB" dirty="0"/>
              <a:t>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763EA7F-B76C-4C3E-89E0-1FB4031E0C47}"/>
              </a:ext>
            </a:extLst>
          </p:cNvPr>
          <p:cNvSpPr txBox="1"/>
          <p:nvPr/>
        </p:nvSpPr>
        <p:spPr>
          <a:xfrm>
            <a:off x="940870" y="2439470"/>
            <a:ext cx="38404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err="1"/>
              <a:t>C’est</a:t>
            </a:r>
            <a:r>
              <a:rPr lang="en-GB" sz="4000" dirty="0"/>
              <a:t> </a:t>
            </a:r>
            <a:r>
              <a:rPr lang="en-GB" sz="4000" dirty="0" err="1"/>
              <a:t>une</a:t>
            </a:r>
            <a:r>
              <a:rPr lang="en-GB" sz="4000" dirty="0"/>
              <a:t> </a:t>
            </a:r>
            <a:r>
              <a:rPr lang="en-GB" sz="4000" dirty="0" err="1"/>
              <a:t>salade</a:t>
            </a:r>
            <a:r>
              <a:rPr lang="en-GB" sz="4000" dirty="0"/>
              <a:t> niçoise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2ECC00F-539F-4FC4-B5F2-2D24B75379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6822" y="4368214"/>
            <a:ext cx="4137360" cy="2068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5205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8F596A-BE59-4098-83E7-113BDC7A4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Revision: </a:t>
            </a:r>
            <a:r>
              <a:rPr lang="en-GB" dirty="0" err="1"/>
              <a:t>Parlez</a:t>
            </a:r>
            <a:r>
              <a:rPr lang="en-GB" dirty="0"/>
              <a:t>! Page 37, </a:t>
            </a:r>
            <a:r>
              <a:rPr lang="en-GB" dirty="0" err="1"/>
              <a:t>exercice</a:t>
            </a:r>
            <a:r>
              <a:rPr lang="en-GB" dirty="0"/>
              <a:t> 8. A deux - dialogue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EB48E2-AD4C-4FF7-8B3F-4D4D49B9B8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0320" y="2336872"/>
            <a:ext cx="4698358" cy="4433043"/>
          </a:xfrm>
        </p:spPr>
        <p:txBody>
          <a:bodyPr>
            <a:normAutofit lnSpcReduction="10000"/>
          </a:bodyPr>
          <a:lstStyle/>
          <a:p>
            <a:r>
              <a:rPr lang="en-GB" dirty="0"/>
              <a:t>A: Bonjour, monsieur, </a:t>
            </a:r>
            <a:r>
              <a:rPr lang="en-GB" dirty="0" err="1"/>
              <a:t>vous</a:t>
            </a:r>
            <a:r>
              <a:rPr lang="en-GB" dirty="0"/>
              <a:t> </a:t>
            </a:r>
            <a:r>
              <a:rPr lang="en-GB" dirty="0" err="1"/>
              <a:t>désirez</a:t>
            </a:r>
            <a:r>
              <a:rPr lang="en-GB" dirty="0"/>
              <a:t>?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A: Et avec </a:t>
            </a:r>
            <a:r>
              <a:rPr lang="en-GB" dirty="0" err="1"/>
              <a:t>ça</a:t>
            </a:r>
            <a:r>
              <a:rPr lang="en-GB" dirty="0"/>
              <a:t>?</a:t>
            </a:r>
          </a:p>
          <a:p>
            <a:endParaRPr lang="en-GB" dirty="0"/>
          </a:p>
          <a:p>
            <a:r>
              <a:rPr lang="en-GB" dirty="0"/>
              <a:t>A: </a:t>
            </a:r>
            <a:r>
              <a:rPr lang="en-GB" dirty="0" err="1"/>
              <a:t>Vous</a:t>
            </a:r>
            <a:r>
              <a:rPr lang="en-GB" dirty="0"/>
              <a:t> </a:t>
            </a:r>
            <a:r>
              <a:rPr lang="en-GB" dirty="0" err="1"/>
              <a:t>voulez</a:t>
            </a:r>
            <a:r>
              <a:rPr lang="en-GB" dirty="0"/>
              <a:t> un sac </a:t>
            </a:r>
            <a:r>
              <a:rPr lang="en-GB" dirty="0" err="1"/>
              <a:t>en</a:t>
            </a:r>
            <a:r>
              <a:rPr lang="en-GB" dirty="0"/>
              <a:t> papier </a:t>
            </a:r>
            <a:r>
              <a:rPr lang="en-GB" dirty="0" err="1"/>
              <a:t>ou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plastique?</a:t>
            </a:r>
          </a:p>
          <a:p>
            <a:endParaRPr lang="en-GB" dirty="0"/>
          </a:p>
          <a:p>
            <a:r>
              <a:rPr lang="en-GB" dirty="0"/>
              <a:t>A: </a:t>
            </a:r>
            <a:r>
              <a:rPr lang="en-GB" dirty="0" err="1"/>
              <a:t>Très</a:t>
            </a:r>
            <a:r>
              <a:rPr lang="en-GB" dirty="0"/>
              <a:t> bien.</a:t>
            </a:r>
          </a:p>
          <a:p>
            <a:r>
              <a:rPr lang="en-GB" dirty="0"/>
              <a:t>A: </a:t>
            </a:r>
            <a:r>
              <a:rPr lang="en-GB" dirty="0" err="1"/>
              <a:t>Ça</a:t>
            </a:r>
            <a:r>
              <a:rPr lang="en-GB" dirty="0"/>
              <a:t> fait 12€, merci et bonne </a:t>
            </a:r>
            <a:r>
              <a:rPr lang="en-GB" dirty="0" err="1"/>
              <a:t>journée</a:t>
            </a:r>
            <a:r>
              <a:rPr lang="en-GB" dirty="0"/>
              <a:t>!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17D614-18CF-4A43-A706-392218FDB6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94123" y="2336872"/>
            <a:ext cx="4700058" cy="4332375"/>
          </a:xfrm>
        </p:spPr>
        <p:txBody>
          <a:bodyPr>
            <a:normAutofit lnSpcReduction="10000"/>
          </a:bodyPr>
          <a:lstStyle/>
          <a:p>
            <a:r>
              <a:rPr lang="en-GB" dirty="0"/>
              <a:t>B: Je </a:t>
            </a:r>
            <a:r>
              <a:rPr lang="en-GB" dirty="0" err="1"/>
              <a:t>voudrais</a:t>
            </a:r>
            <a:r>
              <a:rPr lang="en-GB" dirty="0"/>
              <a:t> deux kilos de pommes et quatre </a:t>
            </a:r>
            <a:r>
              <a:rPr lang="en-GB" dirty="0" err="1"/>
              <a:t>bananes</a:t>
            </a:r>
            <a:r>
              <a:rPr lang="en-GB" dirty="0"/>
              <a:t>, </a:t>
            </a:r>
            <a:r>
              <a:rPr lang="en-GB" dirty="0" err="1"/>
              <a:t>s’il</a:t>
            </a:r>
            <a:r>
              <a:rPr lang="en-GB" dirty="0"/>
              <a:t> </a:t>
            </a:r>
            <a:r>
              <a:rPr lang="en-GB" dirty="0" err="1"/>
              <a:t>vous</a:t>
            </a:r>
            <a:r>
              <a:rPr lang="en-GB" dirty="0"/>
              <a:t> </a:t>
            </a:r>
            <a:r>
              <a:rPr lang="en-GB" dirty="0" err="1"/>
              <a:t>plaît</a:t>
            </a:r>
            <a:r>
              <a:rPr lang="en-GB" dirty="0"/>
              <a:t>.</a:t>
            </a:r>
          </a:p>
          <a:p>
            <a:r>
              <a:rPr lang="en-GB" dirty="0"/>
              <a:t>B: Je </a:t>
            </a:r>
            <a:r>
              <a:rPr lang="en-GB" dirty="0" err="1"/>
              <a:t>voudrais</a:t>
            </a:r>
            <a:r>
              <a:rPr lang="en-GB" dirty="0"/>
              <a:t> six tranches de </a:t>
            </a:r>
            <a:r>
              <a:rPr lang="en-GB" dirty="0" err="1"/>
              <a:t>jambon</a:t>
            </a:r>
            <a:r>
              <a:rPr lang="en-GB" dirty="0"/>
              <a:t> et </a:t>
            </a:r>
            <a:r>
              <a:rPr lang="en-GB" dirty="0" err="1"/>
              <a:t>douze</a:t>
            </a:r>
            <a:r>
              <a:rPr lang="en-GB" dirty="0"/>
              <a:t> </a:t>
            </a:r>
            <a:r>
              <a:rPr lang="en-GB" dirty="0" err="1"/>
              <a:t>oeufs</a:t>
            </a:r>
            <a:r>
              <a:rPr lang="en-GB" dirty="0"/>
              <a:t>, </a:t>
            </a:r>
            <a:r>
              <a:rPr lang="en-GB" dirty="0" err="1"/>
              <a:t>s’il</a:t>
            </a:r>
            <a:r>
              <a:rPr lang="en-GB" dirty="0"/>
              <a:t> </a:t>
            </a:r>
            <a:r>
              <a:rPr lang="en-GB" dirty="0" err="1"/>
              <a:t>vous</a:t>
            </a:r>
            <a:r>
              <a:rPr lang="en-GB" dirty="0"/>
              <a:t> </a:t>
            </a:r>
            <a:r>
              <a:rPr lang="en-GB" dirty="0" err="1"/>
              <a:t>plaît</a:t>
            </a:r>
            <a:r>
              <a:rPr lang="en-GB" dirty="0"/>
              <a:t>. </a:t>
            </a:r>
          </a:p>
          <a:p>
            <a:r>
              <a:rPr lang="en-GB" dirty="0"/>
              <a:t>B: </a:t>
            </a:r>
            <a:r>
              <a:rPr lang="en-GB" dirty="0" err="1"/>
              <a:t>J’aimerais</a:t>
            </a:r>
            <a:r>
              <a:rPr lang="en-GB" dirty="0"/>
              <a:t> un sac </a:t>
            </a:r>
            <a:r>
              <a:rPr lang="en-GB" dirty="0" err="1"/>
              <a:t>en</a:t>
            </a:r>
            <a:r>
              <a:rPr lang="en-GB" dirty="0"/>
              <a:t> papier, </a:t>
            </a:r>
            <a:r>
              <a:rPr lang="en-GB" dirty="0" err="1"/>
              <a:t>s’il</a:t>
            </a:r>
            <a:r>
              <a:rPr lang="en-GB" dirty="0"/>
              <a:t> </a:t>
            </a:r>
            <a:r>
              <a:rPr lang="en-GB" dirty="0" err="1"/>
              <a:t>vous</a:t>
            </a:r>
            <a:r>
              <a:rPr lang="en-GB" dirty="0"/>
              <a:t> </a:t>
            </a:r>
            <a:r>
              <a:rPr lang="en-GB" dirty="0" err="1"/>
              <a:t>plaît</a:t>
            </a:r>
            <a:r>
              <a:rPr lang="en-GB" dirty="0"/>
              <a:t>. (</a:t>
            </a:r>
            <a:r>
              <a:rPr lang="en-GB" dirty="0" err="1"/>
              <a:t>ext</a:t>
            </a:r>
            <a:r>
              <a:rPr lang="en-GB" dirty="0"/>
              <a:t>: car </a:t>
            </a:r>
            <a:r>
              <a:rPr lang="en-GB" dirty="0" err="1"/>
              <a:t>c’est</a:t>
            </a:r>
            <a:r>
              <a:rPr lang="en-GB" dirty="0"/>
              <a:t> plus </a:t>
            </a:r>
            <a:r>
              <a:rPr lang="en-GB" dirty="0" err="1"/>
              <a:t>écologique</a:t>
            </a:r>
            <a:r>
              <a:rPr lang="en-GB" dirty="0"/>
              <a:t>)</a:t>
            </a:r>
          </a:p>
          <a:p>
            <a:r>
              <a:rPr lang="en-GB" dirty="0"/>
              <a:t>B: </a:t>
            </a:r>
            <a:r>
              <a:rPr lang="en-GB" dirty="0" err="1"/>
              <a:t>Ça</a:t>
            </a:r>
            <a:r>
              <a:rPr lang="en-GB" dirty="0"/>
              <a:t> fait </a:t>
            </a:r>
            <a:r>
              <a:rPr lang="en-GB" dirty="0" err="1"/>
              <a:t>combien</a:t>
            </a:r>
            <a:r>
              <a:rPr lang="en-GB" dirty="0"/>
              <a:t>, </a:t>
            </a:r>
            <a:r>
              <a:rPr lang="en-GB" dirty="0" err="1"/>
              <a:t>s’il</a:t>
            </a:r>
            <a:r>
              <a:rPr lang="en-GB" dirty="0"/>
              <a:t> </a:t>
            </a:r>
            <a:r>
              <a:rPr lang="en-GB" dirty="0" err="1"/>
              <a:t>vous</a:t>
            </a:r>
            <a:r>
              <a:rPr lang="en-GB" dirty="0"/>
              <a:t> </a:t>
            </a:r>
            <a:r>
              <a:rPr lang="en-GB" dirty="0" err="1"/>
              <a:t>plaît</a:t>
            </a:r>
            <a:r>
              <a:rPr lang="en-GB" dirty="0"/>
              <a:t>.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7749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64BBF-2E04-4A24-BB2C-08F550476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Grammaire</a:t>
            </a:r>
            <a:r>
              <a:rPr lang="en-GB" dirty="0"/>
              <a:t> – the partitive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C0E5D2-85AB-4F4E-A3AA-CEA9248A51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Remember!</a:t>
            </a:r>
          </a:p>
          <a:p>
            <a:r>
              <a:rPr lang="en-GB" dirty="0"/>
              <a:t>Revision – </a:t>
            </a:r>
            <a:r>
              <a:rPr lang="en-GB" dirty="0">
                <a:solidFill>
                  <a:schemeClr val="bg1"/>
                </a:solidFill>
                <a:highlight>
                  <a:srgbClr val="FFFF00"/>
                </a:highlight>
              </a:rPr>
              <a:t>de</a:t>
            </a:r>
            <a:r>
              <a:rPr lang="en-GB" dirty="0"/>
              <a:t> after un kilo </a:t>
            </a:r>
            <a:r>
              <a:rPr lang="en-GB" dirty="0">
                <a:solidFill>
                  <a:schemeClr val="bg1"/>
                </a:solidFill>
                <a:highlight>
                  <a:srgbClr val="FFFF00"/>
                </a:highlight>
              </a:rPr>
              <a:t>de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/>
              <a:t>means - </a:t>
            </a:r>
            <a:r>
              <a:rPr lang="en-GB" dirty="0">
                <a:solidFill>
                  <a:srgbClr val="FF0000"/>
                </a:solidFill>
              </a:rPr>
              <a:t>of</a:t>
            </a:r>
          </a:p>
          <a:p>
            <a:r>
              <a:rPr lang="en-GB" dirty="0"/>
              <a:t>De can often mean </a:t>
            </a:r>
            <a:r>
              <a:rPr lang="en-GB" dirty="0">
                <a:highlight>
                  <a:srgbClr val="FF00FF"/>
                </a:highlight>
              </a:rPr>
              <a:t>some</a:t>
            </a:r>
          </a:p>
          <a:p>
            <a:r>
              <a:rPr lang="en-GB" dirty="0"/>
              <a:t>When used after phrases like </a:t>
            </a:r>
            <a:r>
              <a:rPr lang="en-GB" dirty="0" err="1">
                <a:highlight>
                  <a:srgbClr val="00FF00"/>
                </a:highlight>
              </a:rPr>
              <a:t>il</a:t>
            </a:r>
            <a:r>
              <a:rPr lang="en-GB" dirty="0">
                <a:highlight>
                  <a:srgbClr val="00FF00"/>
                </a:highlight>
              </a:rPr>
              <a:t> y a </a:t>
            </a:r>
            <a:r>
              <a:rPr lang="en-GB" dirty="0"/>
              <a:t>and before a noun we apply the following pattern:</a:t>
            </a:r>
          </a:p>
          <a:p>
            <a:r>
              <a:rPr lang="en-GB" dirty="0" err="1">
                <a:solidFill>
                  <a:srgbClr val="7030A0"/>
                </a:solidFill>
              </a:rPr>
              <a:t>de+le</a:t>
            </a:r>
            <a:r>
              <a:rPr lang="en-GB" dirty="0">
                <a:solidFill>
                  <a:srgbClr val="7030A0"/>
                </a:solidFill>
              </a:rPr>
              <a:t> = du		</a:t>
            </a:r>
            <a:r>
              <a:rPr lang="en-GB" dirty="0" err="1">
                <a:solidFill>
                  <a:srgbClr val="7030A0"/>
                </a:solidFill>
              </a:rPr>
              <a:t>il</a:t>
            </a:r>
            <a:r>
              <a:rPr lang="en-GB" dirty="0">
                <a:solidFill>
                  <a:srgbClr val="7030A0"/>
                </a:solidFill>
              </a:rPr>
              <a:t> y a du thon(m)</a:t>
            </a:r>
          </a:p>
          <a:p>
            <a:r>
              <a:rPr lang="en-GB" dirty="0" err="1">
                <a:solidFill>
                  <a:srgbClr val="7030A0"/>
                </a:solidFill>
              </a:rPr>
              <a:t>de+la</a:t>
            </a:r>
            <a:r>
              <a:rPr lang="en-GB" dirty="0">
                <a:solidFill>
                  <a:srgbClr val="7030A0"/>
                </a:solidFill>
              </a:rPr>
              <a:t> = de la	</a:t>
            </a:r>
            <a:r>
              <a:rPr lang="en-GB" dirty="0" err="1">
                <a:solidFill>
                  <a:srgbClr val="7030A0"/>
                </a:solidFill>
              </a:rPr>
              <a:t>il</a:t>
            </a:r>
            <a:r>
              <a:rPr lang="en-GB" dirty="0">
                <a:solidFill>
                  <a:srgbClr val="7030A0"/>
                </a:solidFill>
              </a:rPr>
              <a:t> y a de la </a:t>
            </a:r>
            <a:r>
              <a:rPr lang="en-GB" dirty="0" err="1">
                <a:solidFill>
                  <a:srgbClr val="7030A0"/>
                </a:solidFill>
              </a:rPr>
              <a:t>viande</a:t>
            </a:r>
            <a:r>
              <a:rPr lang="en-GB" dirty="0">
                <a:solidFill>
                  <a:srgbClr val="7030A0"/>
                </a:solidFill>
              </a:rPr>
              <a:t> (f)</a:t>
            </a:r>
          </a:p>
          <a:p>
            <a:r>
              <a:rPr lang="en-GB" dirty="0" err="1">
                <a:solidFill>
                  <a:srgbClr val="7030A0"/>
                </a:solidFill>
              </a:rPr>
              <a:t>de+l</a:t>
            </a:r>
            <a:r>
              <a:rPr lang="en-GB" dirty="0">
                <a:solidFill>
                  <a:srgbClr val="7030A0"/>
                </a:solidFill>
              </a:rPr>
              <a:t>’ = de l’		</a:t>
            </a:r>
            <a:r>
              <a:rPr lang="en-GB" dirty="0" err="1">
                <a:solidFill>
                  <a:srgbClr val="7030A0"/>
                </a:solidFill>
              </a:rPr>
              <a:t>il</a:t>
            </a:r>
            <a:r>
              <a:rPr lang="en-GB" dirty="0">
                <a:solidFill>
                  <a:srgbClr val="7030A0"/>
                </a:solidFill>
              </a:rPr>
              <a:t> y a de </a:t>
            </a:r>
            <a:r>
              <a:rPr lang="en-GB" dirty="0" err="1">
                <a:solidFill>
                  <a:srgbClr val="7030A0"/>
                </a:solidFill>
              </a:rPr>
              <a:t>l’huile</a:t>
            </a:r>
            <a:r>
              <a:rPr lang="en-GB" dirty="0">
                <a:solidFill>
                  <a:srgbClr val="7030A0"/>
                </a:solidFill>
              </a:rPr>
              <a:t> (begins with an “h” or a vowel)</a:t>
            </a:r>
          </a:p>
          <a:p>
            <a:r>
              <a:rPr lang="en-GB" dirty="0" err="1">
                <a:solidFill>
                  <a:srgbClr val="7030A0"/>
                </a:solidFill>
              </a:rPr>
              <a:t>de+les</a:t>
            </a:r>
            <a:r>
              <a:rPr lang="en-GB" dirty="0">
                <a:solidFill>
                  <a:srgbClr val="7030A0"/>
                </a:solidFill>
              </a:rPr>
              <a:t> = des 	</a:t>
            </a:r>
            <a:r>
              <a:rPr lang="en-GB" dirty="0" err="1">
                <a:solidFill>
                  <a:srgbClr val="7030A0"/>
                </a:solidFill>
              </a:rPr>
              <a:t>il</a:t>
            </a:r>
            <a:r>
              <a:rPr lang="en-GB" dirty="0">
                <a:solidFill>
                  <a:srgbClr val="7030A0"/>
                </a:solidFill>
              </a:rPr>
              <a:t> y a des carottes (</a:t>
            </a:r>
            <a:r>
              <a:rPr lang="en-GB" dirty="0" err="1">
                <a:solidFill>
                  <a:srgbClr val="7030A0"/>
                </a:solidFill>
              </a:rPr>
              <a:t>fpl</a:t>
            </a:r>
            <a:r>
              <a:rPr lang="en-GB" dirty="0">
                <a:solidFill>
                  <a:srgbClr val="7030A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65660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64BBF-2E04-4A24-BB2C-08F550476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Use p38 to find the following phrases in French!!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C0E5D2-85AB-4F4E-A3AA-CEA9248A51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dirty="0"/>
              <a:t>There are some tomatoes</a:t>
            </a: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  <a:highlight>
                  <a:srgbClr val="FFFF00"/>
                </a:highlight>
              </a:rPr>
              <a:t>Il y a des </a:t>
            </a:r>
            <a:r>
              <a:rPr lang="en-GB" dirty="0" err="1">
                <a:solidFill>
                  <a:schemeClr val="bg1"/>
                </a:solidFill>
                <a:highlight>
                  <a:srgbClr val="FFFF00"/>
                </a:highlight>
              </a:rPr>
              <a:t>tomates</a:t>
            </a:r>
            <a:endParaRPr lang="en-GB" dirty="0">
              <a:solidFill>
                <a:schemeClr val="bg1"/>
              </a:solidFill>
              <a:highlight>
                <a:srgbClr val="FFFF00"/>
              </a:highlight>
            </a:endParaRPr>
          </a:p>
          <a:p>
            <a:pPr marL="457200" indent="-457200">
              <a:buFont typeface="+mj-lt"/>
              <a:buAutoNum type="arabicPeriod" startAt="2"/>
            </a:pPr>
            <a:r>
              <a:rPr lang="en-GB" dirty="0"/>
              <a:t>There is some cheese</a:t>
            </a: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  <a:highlight>
                  <a:srgbClr val="00FF00"/>
                </a:highlight>
              </a:rPr>
              <a:t>Il y a du fromage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en-GB" dirty="0"/>
              <a:t>There is some garlic</a:t>
            </a:r>
          </a:p>
          <a:p>
            <a:pPr marL="0" indent="0">
              <a:buNone/>
            </a:pPr>
            <a:r>
              <a:rPr lang="en-GB" dirty="0">
                <a:highlight>
                  <a:srgbClr val="0000FF"/>
                </a:highlight>
              </a:rPr>
              <a:t>Il y a de </a:t>
            </a:r>
            <a:r>
              <a:rPr lang="en-GB" dirty="0" err="1">
                <a:highlight>
                  <a:srgbClr val="0000FF"/>
                </a:highlight>
              </a:rPr>
              <a:t>l’ail</a:t>
            </a:r>
            <a:endParaRPr lang="en-GB" dirty="0">
              <a:highlight>
                <a:srgbClr val="0000FF"/>
              </a:highlight>
            </a:endParaRPr>
          </a:p>
          <a:p>
            <a:pPr marL="457200" indent="-457200">
              <a:buFont typeface="+mj-lt"/>
              <a:buAutoNum type="arabicPeriod" startAt="4"/>
            </a:pPr>
            <a:r>
              <a:rPr lang="en-GB" dirty="0"/>
              <a:t>There is some couscous</a:t>
            </a: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  <a:highlight>
                  <a:srgbClr val="FF0000"/>
                </a:highlight>
              </a:rPr>
              <a:t>Il y a de la </a:t>
            </a:r>
            <a:r>
              <a:rPr lang="en-GB" dirty="0" err="1">
                <a:solidFill>
                  <a:schemeClr val="bg1"/>
                </a:solidFill>
                <a:highlight>
                  <a:srgbClr val="FF0000"/>
                </a:highlight>
              </a:rPr>
              <a:t>semoule</a:t>
            </a:r>
            <a:endParaRPr lang="en-GB" dirty="0">
              <a:solidFill>
                <a:schemeClr val="bg1"/>
              </a:solidFill>
              <a:highlight>
                <a:srgbClr val="FF00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943799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E2A7AC-6A6D-427B-A92F-9F33DFC1EA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Exercice</a:t>
            </a:r>
            <a:r>
              <a:rPr lang="en-GB" dirty="0"/>
              <a:t> </a:t>
            </a:r>
            <a:r>
              <a:rPr lang="en-GB" dirty="0" err="1"/>
              <a:t>d’écoute</a:t>
            </a:r>
            <a:r>
              <a:rPr lang="en-GB" dirty="0"/>
              <a:t>, p38, </a:t>
            </a:r>
            <a:r>
              <a:rPr lang="en-GB" dirty="0" err="1"/>
              <a:t>exercice</a:t>
            </a:r>
            <a:r>
              <a:rPr lang="en-GB" dirty="0"/>
              <a:t>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851A11-31F6-47A6-B82F-2E56A49CD7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3901305" cy="3599316"/>
          </a:xfrm>
        </p:spPr>
        <p:txBody>
          <a:bodyPr>
            <a:normAutofit/>
          </a:bodyPr>
          <a:lstStyle/>
          <a:p>
            <a:r>
              <a:rPr lang="en-GB" sz="2800" dirty="0" err="1"/>
              <a:t>Ecoute</a:t>
            </a:r>
            <a:r>
              <a:rPr lang="en-GB" sz="2800" dirty="0"/>
              <a:t> le </a:t>
            </a:r>
            <a:r>
              <a:rPr lang="en-GB" sz="2800" dirty="0" err="1"/>
              <a:t>télé</a:t>
            </a:r>
            <a:r>
              <a:rPr lang="en-GB" sz="2800" dirty="0"/>
              <a:t>-chef et </a:t>
            </a:r>
            <a:r>
              <a:rPr lang="en-GB" sz="2800" dirty="0" err="1"/>
              <a:t>copie</a:t>
            </a:r>
            <a:r>
              <a:rPr lang="en-GB" sz="2800" dirty="0"/>
              <a:t> </a:t>
            </a:r>
            <a:r>
              <a:rPr lang="en-GB" sz="2800" dirty="0" err="1"/>
              <a:t>complète</a:t>
            </a:r>
            <a:r>
              <a:rPr lang="en-GB" sz="2800" dirty="0"/>
              <a:t> le tableau </a:t>
            </a:r>
            <a:r>
              <a:rPr lang="en-GB" sz="2800" dirty="0" err="1"/>
              <a:t>en</a:t>
            </a:r>
            <a:r>
              <a:rPr lang="en-GB" sz="2800" dirty="0"/>
              <a:t> </a:t>
            </a:r>
            <a:r>
              <a:rPr lang="en-GB" sz="2800" dirty="0" err="1"/>
              <a:t>anglais</a:t>
            </a:r>
            <a:r>
              <a:rPr lang="en-GB" sz="2800" dirty="0"/>
              <a:t>. (1-3)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1D3C3389-2BB4-49C6-8CAD-B84BF4EB0154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486433089"/>
              </p:ext>
            </p:extLst>
          </p:nvPr>
        </p:nvGraphicFramePr>
        <p:xfrm>
          <a:off x="4437246" y="2336799"/>
          <a:ext cx="7247823" cy="436238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99411">
                  <a:extLst>
                    <a:ext uri="{9D8B030D-6E8A-4147-A177-3AD203B41FA5}">
                      <a16:colId xmlns:a16="http://schemas.microsoft.com/office/drawing/2014/main" val="2915639948"/>
                    </a:ext>
                  </a:extLst>
                </a:gridCol>
                <a:gridCol w="2849078">
                  <a:extLst>
                    <a:ext uri="{9D8B030D-6E8A-4147-A177-3AD203B41FA5}">
                      <a16:colId xmlns:a16="http://schemas.microsoft.com/office/drawing/2014/main" val="107509067"/>
                    </a:ext>
                  </a:extLst>
                </a:gridCol>
                <a:gridCol w="3099334">
                  <a:extLst>
                    <a:ext uri="{9D8B030D-6E8A-4147-A177-3AD203B41FA5}">
                      <a16:colId xmlns:a16="http://schemas.microsoft.com/office/drawing/2014/main" val="2897611816"/>
                    </a:ext>
                  </a:extLst>
                </a:gridCol>
              </a:tblGrid>
              <a:tr h="1090596">
                <a:tc>
                  <a:txBody>
                    <a:bodyPr/>
                    <a:lstStyle/>
                    <a:p>
                      <a:r>
                        <a:rPr lang="en-GB" dirty="0"/>
                        <a:t>Photo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Main ingredients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Extra information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7705386"/>
                  </a:ext>
                </a:extLst>
              </a:tr>
              <a:tr h="1090596"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926943"/>
                  </a:ext>
                </a:extLst>
              </a:tr>
              <a:tr h="1090596"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90629"/>
                  </a:ext>
                </a:extLst>
              </a:tr>
              <a:tr h="1090596"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81681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46082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E2A7AC-6A6D-427B-A92F-9F33DFC1EA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Exercice</a:t>
            </a:r>
            <a:r>
              <a:rPr lang="en-GB" dirty="0"/>
              <a:t> </a:t>
            </a:r>
            <a:r>
              <a:rPr lang="en-GB" dirty="0" err="1"/>
              <a:t>d’écoute</a:t>
            </a:r>
            <a:r>
              <a:rPr lang="en-GB" dirty="0"/>
              <a:t>, p38, </a:t>
            </a:r>
            <a:r>
              <a:rPr lang="en-GB" dirty="0" err="1"/>
              <a:t>exercice</a:t>
            </a:r>
            <a:r>
              <a:rPr lang="en-GB" dirty="0"/>
              <a:t>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851A11-31F6-47A6-B82F-2E56A49CD7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3901305" cy="3599316"/>
          </a:xfrm>
        </p:spPr>
        <p:txBody>
          <a:bodyPr>
            <a:normAutofit/>
          </a:bodyPr>
          <a:lstStyle/>
          <a:p>
            <a:r>
              <a:rPr lang="en-GB" sz="2800" dirty="0" err="1"/>
              <a:t>Ecoute</a:t>
            </a:r>
            <a:r>
              <a:rPr lang="en-GB" sz="2800" dirty="0"/>
              <a:t> le </a:t>
            </a:r>
            <a:r>
              <a:rPr lang="en-GB" sz="2800" dirty="0" err="1"/>
              <a:t>télé</a:t>
            </a:r>
            <a:r>
              <a:rPr lang="en-GB" sz="2800" dirty="0"/>
              <a:t>-chef et </a:t>
            </a:r>
            <a:r>
              <a:rPr lang="en-GB" sz="2800" dirty="0" err="1"/>
              <a:t>copie</a:t>
            </a:r>
            <a:r>
              <a:rPr lang="en-GB" sz="2800" dirty="0"/>
              <a:t> complete le tableau </a:t>
            </a:r>
            <a:r>
              <a:rPr lang="en-GB" sz="2800" dirty="0" err="1"/>
              <a:t>en</a:t>
            </a:r>
            <a:r>
              <a:rPr lang="en-GB" sz="2800" dirty="0"/>
              <a:t> </a:t>
            </a:r>
            <a:r>
              <a:rPr lang="en-GB" sz="2800" dirty="0" err="1"/>
              <a:t>anglais</a:t>
            </a:r>
            <a:r>
              <a:rPr lang="en-GB" sz="2800" dirty="0"/>
              <a:t>. (1-3)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1D3C3389-2BB4-49C6-8CAD-B84BF4EB0154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986710133"/>
              </p:ext>
            </p:extLst>
          </p:nvPr>
        </p:nvGraphicFramePr>
        <p:xfrm>
          <a:off x="4437246" y="2336799"/>
          <a:ext cx="7247823" cy="436238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99411">
                  <a:extLst>
                    <a:ext uri="{9D8B030D-6E8A-4147-A177-3AD203B41FA5}">
                      <a16:colId xmlns:a16="http://schemas.microsoft.com/office/drawing/2014/main" val="2915639948"/>
                    </a:ext>
                  </a:extLst>
                </a:gridCol>
                <a:gridCol w="2849078">
                  <a:extLst>
                    <a:ext uri="{9D8B030D-6E8A-4147-A177-3AD203B41FA5}">
                      <a16:colId xmlns:a16="http://schemas.microsoft.com/office/drawing/2014/main" val="107509067"/>
                    </a:ext>
                  </a:extLst>
                </a:gridCol>
                <a:gridCol w="3099334">
                  <a:extLst>
                    <a:ext uri="{9D8B030D-6E8A-4147-A177-3AD203B41FA5}">
                      <a16:colId xmlns:a16="http://schemas.microsoft.com/office/drawing/2014/main" val="2897611816"/>
                    </a:ext>
                  </a:extLst>
                </a:gridCol>
              </a:tblGrid>
              <a:tr h="1090596">
                <a:tc>
                  <a:txBody>
                    <a:bodyPr/>
                    <a:lstStyle/>
                    <a:p>
                      <a:r>
                        <a:rPr lang="en-GB" dirty="0"/>
                        <a:t>Photo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Main ingredients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Extra information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7705386"/>
                  </a:ext>
                </a:extLst>
              </a:tr>
              <a:tr h="1090596">
                <a:tc>
                  <a:txBody>
                    <a:bodyPr/>
                    <a:lstStyle/>
                    <a:p>
                      <a:r>
                        <a:rPr lang="en-GB" sz="1600" dirty="0"/>
                        <a:t>1  b</a:t>
                      </a:r>
                    </a:p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Fish, seafood, garlic, tomatoes, potatoes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Speciality of the south of France, especially Marseille; eat with bread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926943"/>
                  </a:ext>
                </a:extLst>
              </a:tr>
              <a:tr h="1090596"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90629"/>
                  </a:ext>
                </a:extLst>
              </a:tr>
              <a:tr h="1090596"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81681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1461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E2A7AC-6A6D-427B-A92F-9F33DFC1EA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Exercice</a:t>
            </a:r>
            <a:r>
              <a:rPr lang="en-GB" dirty="0"/>
              <a:t> </a:t>
            </a:r>
            <a:r>
              <a:rPr lang="en-GB" dirty="0" err="1"/>
              <a:t>d’écoute</a:t>
            </a:r>
            <a:r>
              <a:rPr lang="en-GB" dirty="0"/>
              <a:t>, p38, </a:t>
            </a:r>
            <a:r>
              <a:rPr lang="en-GB" dirty="0" err="1"/>
              <a:t>exercice</a:t>
            </a:r>
            <a:r>
              <a:rPr lang="en-GB" dirty="0"/>
              <a:t>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851A11-31F6-47A6-B82F-2E56A49CD7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3901305" cy="3599316"/>
          </a:xfrm>
        </p:spPr>
        <p:txBody>
          <a:bodyPr>
            <a:normAutofit/>
          </a:bodyPr>
          <a:lstStyle/>
          <a:p>
            <a:r>
              <a:rPr lang="en-GB" sz="2800" dirty="0" err="1"/>
              <a:t>Ecoute</a:t>
            </a:r>
            <a:r>
              <a:rPr lang="en-GB" sz="2800" dirty="0"/>
              <a:t> le </a:t>
            </a:r>
            <a:r>
              <a:rPr lang="en-GB" sz="2800" dirty="0" err="1"/>
              <a:t>télé</a:t>
            </a:r>
            <a:r>
              <a:rPr lang="en-GB" sz="2800" dirty="0"/>
              <a:t>-chef et </a:t>
            </a:r>
            <a:r>
              <a:rPr lang="en-GB" sz="2800" dirty="0" err="1"/>
              <a:t>copie</a:t>
            </a:r>
            <a:r>
              <a:rPr lang="en-GB" sz="2800" dirty="0"/>
              <a:t> complete le tableau </a:t>
            </a:r>
            <a:r>
              <a:rPr lang="en-GB" sz="2800" dirty="0" err="1"/>
              <a:t>en</a:t>
            </a:r>
            <a:r>
              <a:rPr lang="en-GB" sz="2800" dirty="0"/>
              <a:t> </a:t>
            </a:r>
            <a:r>
              <a:rPr lang="en-GB" sz="2800" dirty="0" err="1"/>
              <a:t>anglais</a:t>
            </a:r>
            <a:r>
              <a:rPr lang="en-GB" sz="2800" dirty="0"/>
              <a:t>. (1-3)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1D3C3389-2BB4-49C6-8CAD-B84BF4EB0154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4437246" y="2336799"/>
          <a:ext cx="7247823" cy="436238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99411">
                  <a:extLst>
                    <a:ext uri="{9D8B030D-6E8A-4147-A177-3AD203B41FA5}">
                      <a16:colId xmlns:a16="http://schemas.microsoft.com/office/drawing/2014/main" val="2915639948"/>
                    </a:ext>
                  </a:extLst>
                </a:gridCol>
                <a:gridCol w="2849078">
                  <a:extLst>
                    <a:ext uri="{9D8B030D-6E8A-4147-A177-3AD203B41FA5}">
                      <a16:colId xmlns:a16="http://schemas.microsoft.com/office/drawing/2014/main" val="107509067"/>
                    </a:ext>
                  </a:extLst>
                </a:gridCol>
                <a:gridCol w="3099334">
                  <a:extLst>
                    <a:ext uri="{9D8B030D-6E8A-4147-A177-3AD203B41FA5}">
                      <a16:colId xmlns:a16="http://schemas.microsoft.com/office/drawing/2014/main" val="2897611816"/>
                    </a:ext>
                  </a:extLst>
                </a:gridCol>
              </a:tblGrid>
              <a:tr h="1090596">
                <a:tc>
                  <a:txBody>
                    <a:bodyPr/>
                    <a:lstStyle/>
                    <a:p>
                      <a:r>
                        <a:rPr lang="en-GB" dirty="0"/>
                        <a:t>Photo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Main ingredients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Extra information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7705386"/>
                  </a:ext>
                </a:extLst>
              </a:tr>
              <a:tr h="1090596">
                <a:tc>
                  <a:txBody>
                    <a:bodyPr/>
                    <a:lstStyle/>
                    <a:p>
                      <a:r>
                        <a:rPr lang="en-GB" sz="1600" dirty="0"/>
                        <a:t>1  b</a:t>
                      </a:r>
                    </a:p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Fish, seafood, garlic, tomatoes, potatoes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Speciality of the south of France, especially Marseille; eat with bread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926943"/>
                  </a:ext>
                </a:extLst>
              </a:tr>
              <a:tr h="1090596">
                <a:tc>
                  <a:txBody>
                    <a:bodyPr/>
                    <a:lstStyle/>
                    <a:p>
                      <a:r>
                        <a:rPr lang="en-GB" sz="1600" dirty="0"/>
                        <a:t>2  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Pastry, eggs, bacon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Speciality of north-east France; easy and quick; ideal for a picnic on Bastille Day or at Easter, if the weather is good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90629"/>
                  </a:ext>
                </a:extLst>
              </a:tr>
              <a:tr h="1090596">
                <a:tc>
                  <a:txBody>
                    <a:bodyPr/>
                    <a:lstStyle/>
                    <a:p>
                      <a:r>
                        <a:rPr lang="en-GB" sz="1600" dirty="0"/>
                        <a:t>3  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Eggs, oranges (1kg)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Perfect for celebrations, e.g. a birthday/Valentine’s Day; a romantic dessert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81681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1957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E0FD35E-360D-40B7-8621-1C6C5E412F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5833867"/>
              </p:ext>
            </p:extLst>
          </p:nvPr>
        </p:nvGraphicFramePr>
        <p:xfrm>
          <a:off x="211756" y="1671781"/>
          <a:ext cx="11598443" cy="4748271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376683">
                  <a:extLst>
                    <a:ext uri="{9D8B030D-6E8A-4147-A177-3AD203B41FA5}">
                      <a16:colId xmlns:a16="http://schemas.microsoft.com/office/drawing/2014/main" val="145747640"/>
                    </a:ext>
                  </a:extLst>
                </a:gridCol>
                <a:gridCol w="1376142">
                  <a:extLst>
                    <a:ext uri="{9D8B030D-6E8A-4147-A177-3AD203B41FA5}">
                      <a16:colId xmlns:a16="http://schemas.microsoft.com/office/drawing/2014/main" val="694794309"/>
                    </a:ext>
                  </a:extLst>
                </a:gridCol>
                <a:gridCol w="2550695">
                  <a:extLst>
                    <a:ext uri="{9D8B030D-6E8A-4147-A177-3AD203B41FA5}">
                      <a16:colId xmlns:a16="http://schemas.microsoft.com/office/drawing/2014/main" val="2867618656"/>
                    </a:ext>
                  </a:extLst>
                </a:gridCol>
                <a:gridCol w="3762388">
                  <a:extLst>
                    <a:ext uri="{9D8B030D-6E8A-4147-A177-3AD203B41FA5}">
                      <a16:colId xmlns:a16="http://schemas.microsoft.com/office/drawing/2014/main" val="577098305"/>
                    </a:ext>
                  </a:extLst>
                </a:gridCol>
                <a:gridCol w="2532535">
                  <a:extLst>
                    <a:ext uri="{9D8B030D-6E8A-4147-A177-3AD203B41FA5}">
                      <a16:colId xmlns:a16="http://schemas.microsoft.com/office/drawing/2014/main" val="927203770"/>
                    </a:ext>
                  </a:extLst>
                </a:gridCol>
              </a:tblGrid>
              <a:tr h="401245"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Verdana" panose="020B0604030504040204" pitchFamily="34" charset="0"/>
                      </a:endParaRPr>
                    </a:p>
                  </a:txBody>
                  <a:tcPr marL="51480" marR="514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400"/>
                        </a:spcBef>
                        <a:spcAft>
                          <a:spcPts val="300"/>
                        </a:spcAft>
                      </a:pPr>
                      <a:r>
                        <a:rPr lang="fr-FR" sz="9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fête</a:t>
                      </a:r>
                      <a:endParaRPr lang="en-GB" sz="9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80" marR="514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400"/>
                        </a:spcBef>
                        <a:spcAft>
                          <a:spcPts val="300"/>
                        </a:spcAft>
                      </a:pPr>
                      <a:r>
                        <a:rPr lang="fr-FR" sz="9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ville / région / pays</a:t>
                      </a:r>
                      <a:endParaRPr lang="en-GB" sz="9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80" marR="514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400"/>
                        </a:spcBef>
                        <a:spcAft>
                          <a:spcPts val="300"/>
                        </a:spcAft>
                      </a:pPr>
                      <a:r>
                        <a:rPr lang="fr-FR" sz="9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plat – opinion et raison(s)</a:t>
                      </a:r>
                      <a:endParaRPr lang="en-GB" sz="9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80" marR="514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400"/>
                        </a:spcBef>
                        <a:spcAft>
                          <a:spcPts val="300"/>
                        </a:spcAft>
                      </a:pPr>
                      <a:r>
                        <a:rPr lang="fr-FR" sz="9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boisson</a:t>
                      </a:r>
                      <a:endParaRPr lang="en-GB" sz="9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80" marR="514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2642351"/>
                  </a:ext>
                </a:extLst>
              </a:tr>
              <a:tr h="2093013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fr-FR" sz="1600" dirty="0">
                        <a:solidFill>
                          <a:schemeClr val="bg1"/>
                        </a:solidFill>
                        <a:effectLst/>
                        <a:latin typeface="Comic Sans MS" panose="030F0702030302020204" pitchFamily="66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600" dirty="0">
                          <a:solidFill>
                            <a:schemeClr val="bg1"/>
                          </a:solidFill>
                          <a:effectLst/>
                          <a:latin typeface="Comic Sans MS" panose="030F0702030302020204" pitchFamily="66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Baptiste</a:t>
                      </a:r>
                      <a:endParaRPr lang="en-GB" sz="1600" dirty="0">
                        <a:solidFill>
                          <a:schemeClr val="bg1"/>
                        </a:solidFill>
                        <a:effectLst/>
                        <a:latin typeface="Comic Sans MS" panose="030F0702030302020204" pitchFamily="66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51480" marR="514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9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600" dirty="0" err="1">
                          <a:solidFill>
                            <a:schemeClr val="bg1"/>
                          </a:solidFill>
                          <a:effectLst/>
                          <a:latin typeface="Comic Sans MS" panose="030F0702030302020204" pitchFamily="66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Pâques</a:t>
                      </a:r>
                      <a:endParaRPr lang="en-GB" sz="1600" dirty="0">
                        <a:solidFill>
                          <a:schemeClr val="bg1"/>
                        </a:solidFill>
                        <a:effectLst/>
                        <a:latin typeface="Comic Sans MS" panose="030F0702030302020204" pitchFamily="66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51480" marR="514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9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900" dirty="0">
                          <a:solidFill>
                            <a:schemeClr val="bg1"/>
                          </a:solidFill>
                          <a:effectLst/>
                          <a:latin typeface="Comic Sans MS" panose="030F0702030302020204" pitchFamily="66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(2)</a:t>
                      </a:r>
                    </a:p>
                  </a:txBody>
                  <a:tcPr marL="51480" marR="514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9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900" dirty="0">
                          <a:solidFill>
                            <a:schemeClr val="bg1"/>
                          </a:solidFill>
                          <a:effectLst/>
                          <a:latin typeface="Comic Sans MS" panose="030F0702030302020204" pitchFamily="66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(3)</a:t>
                      </a:r>
                    </a:p>
                  </a:txBody>
                  <a:tcPr marL="51480" marR="514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900" b="1" dirty="0">
                          <a:solidFill>
                            <a:schemeClr val="bg1"/>
                          </a:solidFill>
                          <a:effectLst/>
                          <a:latin typeface="Comic Sans MS" panose="030F0702030302020204" pitchFamily="66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900" dirty="0">
                          <a:solidFill>
                            <a:schemeClr val="bg1"/>
                          </a:solidFill>
                          <a:effectLst/>
                          <a:latin typeface="Comic Sans MS" panose="030F0702030302020204" pitchFamily="66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(1)</a:t>
                      </a:r>
                    </a:p>
                  </a:txBody>
                  <a:tcPr marL="51480" marR="514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4889794"/>
                  </a:ext>
                </a:extLst>
              </a:tr>
              <a:tr h="2254013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fr-FR" sz="1600" dirty="0">
                        <a:solidFill>
                          <a:schemeClr val="bg1"/>
                        </a:solidFill>
                        <a:effectLst/>
                        <a:latin typeface="Comic Sans MS" panose="030F0702030302020204" pitchFamily="66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600" dirty="0">
                          <a:solidFill>
                            <a:schemeClr val="bg1"/>
                          </a:solidFill>
                          <a:effectLst/>
                          <a:latin typeface="Comic Sans MS" panose="030F0702030302020204" pitchFamily="66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Lily</a:t>
                      </a:r>
                      <a:endParaRPr lang="en-GB" sz="1600" dirty="0">
                        <a:solidFill>
                          <a:schemeClr val="bg1"/>
                        </a:solidFill>
                        <a:effectLst/>
                        <a:latin typeface="Comic Sans MS" panose="030F0702030302020204" pitchFamily="66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51480" marR="514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202055" algn="l"/>
                        </a:tabLst>
                      </a:pPr>
                      <a:r>
                        <a:rPr lang="fr-FR" sz="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1202055" algn="l"/>
                        </a:tabLst>
                      </a:pPr>
                      <a:r>
                        <a:rPr lang="en-GB" sz="8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(1)</a:t>
                      </a:r>
                    </a:p>
                  </a:txBody>
                  <a:tcPr marL="51480" marR="514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202055" algn="l"/>
                        </a:tabLst>
                      </a:pPr>
                      <a:r>
                        <a:rPr lang="fr-FR" sz="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1202055" algn="l"/>
                        </a:tabLst>
                      </a:pPr>
                      <a:r>
                        <a:rPr lang="en-GB" sz="8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(2)</a:t>
                      </a:r>
                    </a:p>
                  </a:txBody>
                  <a:tcPr marL="51480" marR="514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202055" algn="l"/>
                        </a:tabLst>
                      </a:pPr>
                      <a:endParaRPr lang="fr-FR" sz="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202055" algn="l"/>
                        </a:tabLst>
                      </a:pPr>
                      <a:r>
                        <a:rPr lang="fr-FR" sz="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(4)</a:t>
                      </a:r>
                      <a:endParaRPr lang="en-GB" sz="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80" marR="514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202055" algn="l"/>
                        </a:tabLst>
                      </a:pPr>
                      <a:r>
                        <a:rPr lang="fr-FR" sz="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1202055" algn="l"/>
                        </a:tabLst>
                      </a:pPr>
                      <a:r>
                        <a:rPr lang="en-GB" sz="8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(1)</a:t>
                      </a:r>
                    </a:p>
                  </a:txBody>
                  <a:tcPr marL="51480" marR="514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0410021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DE7E7AD2-42A8-423D-8AAE-C319872A7D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8003" y="686944"/>
            <a:ext cx="15233332" cy="98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152352" rIns="9144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201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201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201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201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201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201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201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201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201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01738" algn="l"/>
              </a:tabLst>
            </a:pPr>
            <a:r>
              <a:rPr kumimoji="0" lang="fr-FR" altLang="en-US" sz="2000" b="1" i="0" u="none" strike="noStrike" cap="none" normalizeH="0" baseline="0" dirty="0" err="1">
                <a:ln>
                  <a:noFill/>
                </a:ln>
                <a:solidFill>
                  <a:srgbClr val="5E5C5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Grid</a:t>
            </a:r>
            <a:r>
              <a:rPr kumimoji="0" lang="fr-FR" altLang="en-US" sz="2000" b="1" i="0" u="none" strike="noStrike" cap="none" normalizeH="0" baseline="0" dirty="0">
                <a:ln>
                  <a:noFill/>
                </a:ln>
                <a:solidFill>
                  <a:srgbClr val="5E5C5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fr-FR" altLang="en-US" sz="1600" b="1" i="0" u="none" strike="noStrike" cap="none" normalizeH="0" baseline="0" dirty="0">
                <a:ln>
                  <a:noFill/>
                </a:ln>
                <a:solidFill>
                  <a:srgbClr val="5E5C5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0" lang="fr-FR" altLang="en-US" sz="1100" b="1" i="0" u="none" strike="noStrike" cap="none" normalizeH="0" baseline="0" dirty="0">
                <a:ln>
                  <a:noFill/>
                </a:ln>
                <a:solidFill>
                  <a:srgbClr val="5E5C5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(Page 39 </a:t>
            </a:r>
            <a:r>
              <a:rPr kumimoji="0" lang="fr-FR" altLang="en-US" sz="1100" b="1" i="0" u="none" strike="noStrike" cap="none" normalizeH="0" baseline="0" dirty="0" err="1">
                <a:ln>
                  <a:noFill/>
                </a:ln>
                <a:solidFill>
                  <a:srgbClr val="5E5C5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Exercise</a:t>
            </a:r>
            <a:r>
              <a:rPr kumimoji="0" lang="fr-FR" altLang="en-US" sz="1100" b="1" i="0" u="none" strike="noStrike" cap="none" normalizeH="0" baseline="0" dirty="0">
                <a:ln>
                  <a:noFill/>
                </a:ln>
                <a:solidFill>
                  <a:srgbClr val="5E5C5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4)</a:t>
            </a:r>
            <a:endParaRPr kumimoji="0" lang="en-GB" altLang="en-US" sz="1600" b="1" i="0" u="none" strike="noStrike" cap="none" normalizeH="0" baseline="0" dirty="0">
              <a:ln>
                <a:noFill/>
              </a:ln>
              <a:solidFill>
                <a:srgbClr val="5E5C5C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01738" algn="l"/>
              </a:tabLst>
            </a:pPr>
            <a:r>
              <a:rPr kumimoji="0" lang="fr-FR" altLang="en-US" sz="1600" b="1" i="0" u="none" strike="noStrike" cap="none" normalizeH="0" baseline="0" dirty="0">
                <a:ln>
                  <a:noFill/>
                </a:ln>
                <a:solidFill>
                  <a:srgbClr val="5E5C5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Lis les textes. Copie et compl</a:t>
            </a:r>
            <a:r>
              <a:rPr kumimoji="0" lang="fr-FR" altLang="en-US" sz="1600" b="1" i="0" u="none" strike="noStrike" cap="none" normalizeH="0" baseline="0" dirty="0">
                <a:ln>
                  <a:noFill/>
                </a:ln>
                <a:solidFill>
                  <a:srgbClr val="5E5C5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è</a:t>
            </a:r>
            <a:r>
              <a:rPr kumimoji="0" lang="fr-FR" altLang="en-US" sz="1600" b="1" i="0" u="none" strike="noStrike" cap="none" normalizeH="0" baseline="0" dirty="0">
                <a:ln>
                  <a:noFill/>
                </a:ln>
                <a:solidFill>
                  <a:srgbClr val="5E5C5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 le tableau en fran</a:t>
            </a:r>
            <a:r>
              <a:rPr kumimoji="0" lang="fr-FR" altLang="en-US" sz="1600" b="1" i="0" u="none" strike="noStrike" cap="none" normalizeH="0" baseline="0" dirty="0">
                <a:ln>
                  <a:noFill/>
                </a:ln>
                <a:solidFill>
                  <a:srgbClr val="5E5C5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ç</a:t>
            </a:r>
            <a:r>
              <a:rPr kumimoji="0" lang="fr-FR" altLang="en-US" sz="1600" b="1" i="0" u="none" strike="noStrike" cap="none" normalizeH="0" baseline="0" dirty="0">
                <a:ln>
                  <a:noFill/>
                </a:ln>
                <a:solidFill>
                  <a:srgbClr val="5E5C5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ais pour Baptiste et Lily.</a:t>
            </a:r>
            <a:endParaRPr kumimoji="0" lang="en-GB" altLang="en-US" sz="2000" b="1" i="0" u="none" strike="noStrike" cap="none" normalizeH="0" baseline="0" dirty="0">
              <a:ln>
                <a:noFill/>
              </a:ln>
              <a:solidFill>
                <a:srgbClr val="5E5C5C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01738" algn="l"/>
              </a:tabLst>
            </a:pP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9079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E0FD35E-360D-40B7-8621-1C6C5E412FE5}"/>
              </a:ext>
            </a:extLst>
          </p:cNvPr>
          <p:cNvGraphicFramePr>
            <a:graphicFrameLocks noGrp="1"/>
          </p:cNvGraphicFramePr>
          <p:nvPr/>
        </p:nvGraphicFramePr>
        <p:xfrm>
          <a:off x="211756" y="1671781"/>
          <a:ext cx="11598443" cy="4748271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376683">
                  <a:extLst>
                    <a:ext uri="{9D8B030D-6E8A-4147-A177-3AD203B41FA5}">
                      <a16:colId xmlns:a16="http://schemas.microsoft.com/office/drawing/2014/main" val="145747640"/>
                    </a:ext>
                  </a:extLst>
                </a:gridCol>
                <a:gridCol w="1376142">
                  <a:extLst>
                    <a:ext uri="{9D8B030D-6E8A-4147-A177-3AD203B41FA5}">
                      <a16:colId xmlns:a16="http://schemas.microsoft.com/office/drawing/2014/main" val="694794309"/>
                    </a:ext>
                  </a:extLst>
                </a:gridCol>
                <a:gridCol w="2550695">
                  <a:extLst>
                    <a:ext uri="{9D8B030D-6E8A-4147-A177-3AD203B41FA5}">
                      <a16:colId xmlns:a16="http://schemas.microsoft.com/office/drawing/2014/main" val="2867618656"/>
                    </a:ext>
                  </a:extLst>
                </a:gridCol>
                <a:gridCol w="3762388">
                  <a:extLst>
                    <a:ext uri="{9D8B030D-6E8A-4147-A177-3AD203B41FA5}">
                      <a16:colId xmlns:a16="http://schemas.microsoft.com/office/drawing/2014/main" val="577098305"/>
                    </a:ext>
                  </a:extLst>
                </a:gridCol>
                <a:gridCol w="2532535">
                  <a:extLst>
                    <a:ext uri="{9D8B030D-6E8A-4147-A177-3AD203B41FA5}">
                      <a16:colId xmlns:a16="http://schemas.microsoft.com/office/drawing/2014/main" val="927203770"/>
                    </a:ext>
                  </a:extLst>
                </a:gridCol>
              </a:tblGrid>
              <a:tr h="401245"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Verdana" panose="020B0604030504040204" pitchFamily="34" charset="0"/>
                      </a:endParaRPr>
                    </a:p>
                  </a:txBody>
                  <a:tcPr marL="51480" marR="514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400"/>
                        </a:spcBef>
                        <a:spcAft>
                          <a:spcPts val="300"/>
                        </a:spcAft>
                      </a:pPr>
                      <a:r>
                        <a:rPr lang="fr-FR" sz="9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fête</a:t>
                      </a:r>
                      <a:endParaRPr lang="en-GB" sz="9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80" marR="514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400"/>
                        </a:spcBef>
                        <a:spcAft>
                          <a:spcPts val="300"/>
                        </a:spcAft>
                      </a:pPr>
                      <a:r>
                        <a:rPr lang="fr-FR" sz="9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ville / région / pays</a:t>
                      </a:r>
                      <a:endParaRPr lang="en-GB" sz="9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80" marR="514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400"/>
                        </a:spcBef>
                        <a:spcAft>
                          <a:spcPts val="300"/>
                        </a:spcAft>
                      </a:pPr>
                      <a:r>
                        <a:rPr lang="fr-FR" sz="9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plat – opinion et raison(s)</a:t>
                      </a:r>
                      <a:endParaRPr lang="en-GB" sz="9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80" marR="514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400"/>
                        </a:spcBef>
                        <a:spcAft>
                          <a:spcPts val="300"/>
                        </a:spcAft>
                      </a:pPr>
                      <a:r>
                        <a:rPr lang="fr-FR" sz="9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boisson</a:t>
                      </a:r>
                      <a:endParaRPr lang="en-GB" sz="9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80" marR="514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2642351"/>
                  </a:ext>
                </a:extLst>
              </a:tr>
              <a:tr h="2093013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fr-FR" sz="1600" dirty="0">
                        <a:solidFill>
                          <a:schemeClr val="bg1"/>
                        </a:solidFill>
                        <a:effectLst/>
                        <a:latin typeface="Comic Sans MS" panose="030F0702030302020204" pitchFamily="66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600" dirty="0">
                          <a:solidFill>
                            <a:schemeClr val="bg1"/>
                          </a:solidFill>
                          <a:effectLst/>
                          <a:latin typeface="Comic Sans MS" panose="030F0702030302020204" pitchFamily="66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Baptiste</a:t>
                      </a:r>
                      <a:endParaRPr lang="en-GB" sz="1600" dirty="0">
                        <a:solidFill>
                          <a:schemeClr val="bg1"/>
                        </a:solidFill>
                        <a:effectLst/>
                        <a:latin typeface="Comic Sans MS" panose="030F0702030302020204" pitchFamily="66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51480" marR="514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9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600" dirty="0" err="1">
                          <a:solidFill>
                            <a:schemeClr val="bg1"/>
                          </a:solidFill>
                          <a:effectLst/>
                          <a:latin typeface="Comic Sans MS" panose="030F0702030302020204" pitchFamily="66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Pâques</a:t>
                      </a:r>
                      <a:endParaRPr lang="en-GB" sz="1600" dirty="0">
                        <a:solidFill>
                          <a:schemeClr val="bg1"/>
                        </a:solidFill>
                        <a:effectLst/>
                        <a:latin typeface="Comic Sans MS" panose="030F0702030302020204" pitchFamily="66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51480" marR="514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9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900" dirty="0">
                          <a:solidFill>
                            <a:schemeClr val="bg1"/>
                          </a:solidFill>
                          <a:effectLst/>
                          <a:latin typeface="Comic Sans MS" panose="030F0702030302020204" pitchFamily="66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(2)</a:t>
                      </a:r>
                    </a:p>
                  </a:txBody>
                  <a:tcPr marL="51480" marR="514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9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900" dirty="0">
                          <a:solidFill>
                            <a:schemeClr val="bg1"/>
                          </a:solidFill>
                          <a:effectLst/>
                          <a:latin typeface="Comic Sans MS" panose="030F0702030302020204" pitchFamily="66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(3)</a:t>
                      </a:r>
                    </a:p>
                  </a:txBody>
                  <a:tcPr marL="51480" marR="514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900" b="1" dirty="0">
                          <a:solidFill>
                            <a:schemeClr val="bg1"/>
                          </a:solidFill>
                          <a:effectLst/>
                          <a:latin typeface="Comic Sans MS" panose="030F0702030302020204" pitchFamily="66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900" dirty="0">
                          <a:solidFill>
                            <a:schemeClr val="bg1"/>
                          </a:solidFill>
                          <a:effectLst/>
                          <a:latin typeface="Comic Sans MS" panose="030F0702030302020204" pitchFamily="66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(1)</a:t>
                      </a:r>
                    </a:p>
                  </a:txBody>
                  <a:tcPr marL="51480" marR="514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4889794"/>
                  </a:ext>
                </a:extLst>
              </a:tr>
              <a:tr h="2254013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fr-FR" sz="1600" dirty="0">
                        <a:solidFill>
                          <a:schemeClr val="bg1"/>
                        </a:solidFill>
                        <a:effectLst/>
                        <a:latin typeface="Comic Sans MS" panose="030F0702030302020204" pitchFamily="66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600" dirty="0">
                          <a:solidFill>
                            <a:schemeClr val="bg1"/>
                          </a:solidFill>
                          <a:effectLst/>
                          <a:latin typeface="Comic Sans MS" panose="030F0702030302020204" pitchFamily="66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Lily</a:t>
                      </a:r>
                      <a:endParaRPr lang="en-GB" sz="1600" dirty="0">
                        <a:solidFill>
                          <a:schemeClr val="bg1"/>
                        </a:solidFill>
                        <a:effectLst/>
                        <a:latin typeface="Comic Sans MS" panose="030F0702030302020204" pitchFamily="66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51480" marR="514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202055" algn="l"/>
                        </a:tabLst>
                      </a:pPr>
                      <a:r>
                        <a:rPr lang="fr-FR" sz="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1202055" algn="l"/>
                        </a:tabLst>
                      </a:pPr>
                      <a:r>
                        <a:rPr lang="en-GB" sz="8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(1)</a:t>
                      </a:r>
                    </a:p>
                  </a:txBody>
                  <a:tcPr marL="51480" marR="514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202055" algn="l"/>
                        </a:tabLst>
                      </a:pPr>
                      <a:r>
                        <a:rPr lang="fr-FR" sz="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1202055" algn="l"/>
                        </a:tabLst>
                      </a:pPr>
                      <a:r>
                        <a:rPr lang="en-GB" sz="8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(2)</a:t>
                      </a:r>
                    </a:p>
                  </a:txBody>
                  <a:tcPr marL="51480" marR="514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202055" algn="l"/>
                        </a:tabLst>
                      </a:pPr>
                      <a:endParaRPr lang="fr-FR" sz="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202055" algn="l"/>
                        </a:tabLst>
                      </a:pPr>
                      <a:r>
                        <a:rPr lang="fr-FR" sz="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(4)</a:t>
                      </a:r>
                      <a:endParaRPr lang="en-GB" sz="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1480" marR="514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202055" algn="l"/>
                        </a:tabLst>
                      </a:pPr>
                      <a:r>
                        <a:rPr lang="fr-FR" sz="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1202055" algn="l"/>
                        </a:tabLst>
                      </a:pPr>
                      <a:r>
                        <a:rPr lang="en-GB" sz="8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(1)</a:t>
                      </a:r>
                    </a:p>
                  </a:txBody>
                  <a:tcPr marL="51480" marR="514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0410021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DE7E7AD2-42A8-423D-8AAE-C319872A7D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8003" y="686944"/>
            <a:ext cx="15233332" cy="98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152352" rIns="9144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201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201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201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201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201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201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201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201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201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01738" algn="l"/>
              </a:tabLst>
            </a:pPr>
            <a:r>
              <a:rPr kumimoji="0" lang="fr-FR" altLang="en-US" sz="2000" b="1" i="0" u="none" strike="noStrike" cap="none" normalizeH="0" baseline="0" dirty="0" err="1">
                <a:ln>
                  <a:noFill/>
                </a:ln>
                <a:solidFill>
                  <a:srgbClr val="5E5C5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Grid</a:t>
            </a:r>
            <a:r>
              <a:rPr kumimoji="0" lang="fr-FR" altLang="en-US" sz="2000" b="1" i="0" u="none" strike="noStrike" cap="none" normalizeH="0" baseline="0" dirty="0">
                <a:ln>
                  <a:noFill/>
                </a:ln>
                <a:solidFill>
                  <a:srgbClr val="5E5C5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fr-FR" altLang="en-US" sz="1600" b="1" i="0" u="none" strike="noStrike" cap="none" normalizeH="0" baseline="0" dirty="0">
                <a:ln>
                  <a:noFill/>
                </a:ln>
                <a:solidFill>
                  <a:srgbClr val="5E5C5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0" lang="fr-FR" altLang="en-US" sz="1100" b="1" i="0" u="none" strike="noStrike" cap="none" normalizeH="0" baseline="0" dirty="0">
                <a:ln>
                  <a:noFill/>
                </a:ln>
                <a:solidFill>
                  <a:srgbClr val="5E5C5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(Page 39 </a:t>
            </a:r>
            <a:r>
              <a:rPr kumimoji="0" lang="fr-FR" altLang="en-US" sz="1100" b="1" i="0" u="none" strike="noStrike" cap="none" normalizeH="0" baseline="0" dirty="0" err="1">
                <a:ln>
                  <a:noFill/>
                </a:ln>
                <a:solidFill>
                  <a:srgbClr val="5E5C5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Exercise</a:t>
            </a:r>
            <a:r>
              <a:rPr kumimoji="0" lang="fr-FR" altLang="en-US" sz="1100" b="1" i="0" u="none" strike="noStrike" cap="none" normalizeH="0" baseline="0" dirty="0">
                <a:ln>
                  <a:noFill/>
                </a:ln>
                <a:solidFill>
                  <a:srgbClr val="5E5C5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4)</a:t>
            </a:r>
            <a:endParaRPr kumimoji="0" lang="en-GB" altLang="en-US" sz="1600" b="1" i="0" u="none" strike="noStrike" cap="none" normalizeH="0" baseline="0" dirty="0">
              <a:ln>
                <a:noFill/>
              </a:ln>
              <a:solidFill>
                <a:srgbClr val="5E5C5C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01738" algn="l"/>
              </a:tabLst>
            </a:pPr>
            <a:r>
              <a:rPr kumimoji="0" lang="fr-FR" altLang="en-US" sz="1600" b="1" i="0" u="none" strike="noStrike" cap="none" normalizeH="0" baseline="0" dirty="0">
                <a:ln>
                  <a:noFill/>
                </a:ln>
                <a:solidFill>
                  <a:srgbClr val="5E5C5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Lis les textes. Copie et compl</a:t>
            </a:r>
            <a:r>
              <a:rPr kumimoji="0" lang="fr-FR" altLang="en-US" sz="1600" b="1" i="0" u="none" strike="noStrike" cap="none" normalizeH="0" baseline="0" dirty="0">
                <a:ln>
                  <a:noFill/>
                </a:ln>
                <a:solidFill>
                  <a:srgbClr val="5E5C5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è</a:t>
            </a:r>
            <a:r>
              <a:rPr kumimoji="0" lang="fr-FR" altLang="en-US" sz="1600" b="1" i="0" u="none" strike="noStrike" cap="none" normalizeH="0" baseline="0" dirty="0">
                <a:ln>
                  <a:noFill/>
                </a:ln>
                <a:solidFill>
                  <a:srgbClr val="5E5C5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 le tableau en fran</a:t>
            </a:r>
            <a:r>
              <a:rPr kumimoji="0" lang="fr-FR" altLang="en-US" sz="1600" b="1" i="0" u="none" strike="noStrike" cap="none" normalizeH="0" baseline="0" dirty="0">
                <a:ln>
                  <a:noFill/>
                </a:ln>
                <a:solidFill>
                  <a:srgbClr val="5E5C5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ç</a:t>
            </a:r>
            <a:r>
              <a:rPr kumimoji="0" lang="fr-FR" altLang="en-US" sz="1600" b="1" i="0" u="none" strike="noStrike" cap="none" normalizeH="0" baseline="0" dirty="0">
                <a:ln>
                  <a:noFill/>
                </a:ln>
                <a:solidFill>
                  <a:srgbClr val="5E5C5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ais pour Baptiste et Lily.</a:t>
            </a:r>
            <a:endParaRPr kumimoji="0" lang="en-GB" altLang="en-US" sz="2000" b="1" i="0" u="none" strike="noStrike" cap="none" normalizeH="0" baseline="0" dirty="0">
              <a:ln>
                <a:noFill/>
              </a:ln>
              <a:solidFill>
                <a:srgbClr val="5E5C5C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01738" algn="l"/>
              </a:tabLst>
            </a:pP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2486880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7DC10E3-4FF5-456B-A359-A0F378C1E5F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2392</TotalTime>
  <Words>774</Words>
  <Application>Microsoft Office PowerPoint</Application>
  <PresentationFormat>Widescreen</PresentationFormat>
  <Paragraphs>151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Comic Sans MS</vt:lpstr>
      <vt:lpstr>Trebuchet MS</vt:lpstr>
      <vt:lpstr>Berlin</vt:lpstr>
      <vt:lpstr>2.3 Miam-miam, c’est bon!</vt:lpstr>
      <vt:lpstr>Revision: Parlez! Page 37, exercice 8. A deux - dialogue</vt:lpstr>
      <vt:lpstr>Grammaire – the partitive</vt:lpstr>
      <vt:lpstr>Use p38 to find the following phrases in French!!</vt:lpstr>
      <vt:lpstr>Exercice d’écoute, p38, exercice 3</vt:lpstr>
      <vt:lpstr>Exercice d’écoute, p38, exercice 3</vt:lpstr>
      <vt:lpstr>Exercice d’écoute, p38, exercice 3</vt:lpstr>
      <vt:lpstr>PowerPoint Presentation</vt:lpstr>
      <vt:lpstr>PowerPoint Presentation</vt:lpstr>
      <vt:lpstr>PowerPoint Presentation</vt:lpstr>
      <vt:lpstr>Plenary – qu’est-ce que c’est?</vt:lpstr>
      <vt:lpstr>Plenary – qu’est-ce que c’est?</vt:lpstr>
      <vt:lpstr>Plenary – qu’est-ce que c’est?</vt:lpstr>
      <vt:lpstr>Plenary – qu’est-ce que c’est?</vt:lpstr>
      <vt:lpstr>Plenary – qu’est-ce que c’est?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2.1 Et avec ça?</dc:title>
  <dc:creator>Richard Morris</dc:creator>
  <cp:lastModifiedBy>Richard Morris</cp:lastModifiedBy>
  <cp:revision>29</cp:revision>
  <cp:lastPrinted>2020-01-20T17:39:11Z</cp:lastPrinted>
  <dcterms:created xsi:type="dcterms:W3CDTF">2020-01-13T17:39:28Z</dcterms:created>
  <dcterms:modified xsi:type="dcterms:W3CDTF">2020-01-23T12:47:06Z</dcterms:modified>
</cp:coreProperties>
</file>