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70" r:id="rId5"/>
    <p:sldId id="258" r:id="rId6"/>
    <p:sldId id="271" r:id="rId7"/>
    <p:sldId id="276" r:id="rId8"/>
    <p:sldId id="273" r:id="rId9"/>
    <p:sldId id="277" r:id="rId10"/>
    <p:sldId id="274" r:id="rId11"/>
    <p:sldId id="278" r:id="rId12"/>
    <p:sldId id="279" r:id="rId13"/>
    <p:sldId id="280" r:id="rId14"/>
    <p:sldId id="281" r:id="rId15"/>
    <p:sldId id="282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DA22-D0D7-4A14-B179-29B79297B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2.3 </a:t>
            </a:r>
            <a:r>
              <a:rPr lang="en-GB" sz="4800" dirty="0" err="1"/>
              <a:t>Miam-miam</a:t>
            </a:r>
            <a:r>
              <a:rPr lang="en-GB" sz="4800" dirty="0"/>
              <a:t>, </a:t>
            </a:r>
            <a:r>
              <a:rPr lang="en-GB" sz="4800" dirty="0" err="1"/>
              <a:t>c’est</a:t>
            </a:r>
            <a:r>
              <a:rPr lang="en-GB" sz="4800" dirty="0"/>
              <a:t> bon!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30541-C1CC-4CA0-81A5-A92F3787E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Using prediction to help with challenging listening passages; giving answers in French for a reading task.</a:t>
            </a:r>
          </a:p>
        </p:txBody>
      </p:sp>
    </p:spTree>
    <p:extLst>
      <p:ext uri="{BB962C8B-B14F-4D97-AF65-F5344CB8AC3E}">
        <p14:creationId xmlns:p14="http://schemas.microsoft.com/office/powerpoint/2010/main" val="124310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0FD35E-360D-40B7-8621-1C6C5E412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871472"/>
              </p:ext>
            </p:extLst>
          </p:nvPr>
        </p:nvGraphicFramePr>
        <p:xfrm>
          <a:off x="1685451" y="2404177"/>
          <a:ext cx="8821098" cy="35988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7025">
                  <a:extLst>
                    <a:ext uri="{9D8B030D-6E8A-4147-A177-3AD203B41FA5}">
                      <a16:colId xmlns:a16="http://schemas.microsoft.com/office/drawing/2014/main" val="145747640"/>
                    </a:ext>
                  </a:extLst>
                </a:gridCol>
                <a:gridCol w="1949325">
                  <a:extLst>
                    <a:ext uri="{9D8B030D-6E8A-4147-A177-3AD203B41FA5}">
                      <a16:colId xmlns:a16="http://schemas.microsoft.com/office/drawing/2014/main" val="694794309"/>
                    </a:ext>
                  </a:extLst>
                </a:gridCol>
                <a:gridCol w="1949325">
                  <a:extLst>
                    <a:ext uri="{9D8B030D-6E8A-4147-A177-3AD203B41FA5}">
                      <a16:colId xmlns:a16="http://schemas.microsoft.com/office/drawing/2014/main" val="2867618656"/>
                    </a:ext>
                  </a:extLst>
                </a:gridCol>
                <a:gridCol w="1949325">
                  <a:extLst>
                    <a:ext uri="{9D8B030D-6E8A-4147-A177-3AD203B41FA5}">
                      <a16:colId xmlns:a16="http://schemas.microsoft.com/office/drawing/2014/main" val="577098305"/>
                    </a:ext>
                  </a:extLst>
                </a:gridCol>
                <a:gridCol w="1926098">
                  <a:extLst>
                    <a:ext uri="{9D8B030D-6E8A-4147-A177-3AD203B41FA5}">
                      <a16:colId xmlns:a16="http://schemas.microsoft.com/office/drawing/2014/main" val="927203770"/>
                    </a:ext>
                  </a:extLst>
                </a:gridCol>
              </a:tblGrid>
              <a:tr h="304116"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Arial" panose="020B060402020202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fête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ville / région / pays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plat – opinion et raison(s)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boisson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642351"/>
                  </a:ext>
                </a:extLst>
              </a:tr>
              <a:tr h="158636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Baptiste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Pâques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b="1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Dunkerque, nord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de la France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b="1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Les moules-frites 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– très savoureux, 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il aime beaucoup 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les fruits de mer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b="1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Un jus d’orange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89794"/>
                  </a:ext>
                </a:extLst>
              </a:tr>
              <a:tr h="170838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Lily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anniversaire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Carnac, nord-ouest de la France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une crêpe au chocolat – sucré, vraiment délicieux, elle adore le chocolat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l’eau minérale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41002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E7E7AD2-42A8-423D-8AAE-C319872A7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003" y="686944"/>
            <a:ext cx="15233332" cy="9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20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kumimoji="0" lang="fr-FR" altLang="en-US" sz="20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(Page 39 </a:t>
            </a:r>
            <a:r>
              <a:rPr kumimoji="0" lang="fr-FR" altLang="en-US" sz="11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 les textes. Copie et compl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le tableau en fran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 pour Baptiste et Lily.</a:t>
            </a: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389582-7688-49F2-B40A-D02C26C9A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595" y="2880710"/>
            <a:ext cx="2143125" cy="2143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5669280" y="3157086"/>
            <a:ext cx="384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</a:t>
            </a:r>
            <a:r>
              <a:rPr lang="en-GB" sz="4000" dirty="0" err="1"/>
              <a:t>une</a:t>
            </a:r>
            <a:r>
              <a:rPr lang="en-GB" sz="4000" dirty="0"/>
              <a:t> crêpe au </a:t>
            </a:r>
            <a:r>
              <a:rPr lang="en-GB" sz="4000" dirty="0" err="1"/>
              <a:t>sucre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3989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5669280" y="3157086"/>
            <a:ext cx="384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</a:t>
            </a:r>
            <a:r>
              <a:rPr lang="en-GB" sz="4000" dirty="0" err="1"/>
              <a:t>une</a:t>
            </a:r>
            <a:r>
              <a:rPr lang="en-GB" sz="4000" dirty="0"/>
              <a:t> quiche </a:t>
            </a:r>
            <a:r>
              <a:rPr lang="en-GB" sz="4000" dirty="0" err="1"/>
              <a:t>lorraine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E865E-691E-431B-889A-A767A8BF0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83" y="2793081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5669280" y="3157086"/>
            <a:ext cx="384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de la bouillabaisse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DBA863-F960-47E1-8EF0-ADF77EB74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551" y="381880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8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2095902" y="4054339"/>
            <a:ext cx="384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du couscous aux </a:t>
            </a:r>
            <a:r>
              <a:rPr lang="en-GB" sz="4000" dirty="0" err="1"/>
              <a:t>légumes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79849-F308-4E2C-98AA-1FDF0D422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707" y="3301864"/>
            <a:ext cx="30384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3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940870" y="2439470"/>
            <a:ext cx="384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</a:t>
            </a:r>
            <a:r>
              <a:rPr lang="en-GB" sz="4000" dirty="0" err="1"/>
              <a:t>une</a:t>
            </a:r>
            <a:r>
              <a:rPr lang="en-GB" sz="4000" dirty="0"/>
              <a:t> </a:t>
            </a:r>
            <a:r>
              <a:rPr lang="en-GB" sz="4000" dirty="0" err="1"/>
              <a:t>salade</a:t>
            </a:r>
            <a:r>
              <a:rPr lang="en-GB" sz="4000" dirty="0"/>
              <a:t> niçoise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ECC00F-539F-4FC4-B5F2-2D24B7537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822" y="4368214"/>
            <a:ext cx="4137360" cy="20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596A-BE59-4098-83E7-113BDC7A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Revision: </a:t>
            </a:r>
            <a:r>
              <a:rPr lang="en-GB" dirty="0" err="1"/>
              <a:t>Parlez</a:t>
            </a:r>
            <a:r>
              <a:rPr lang="en-GB" dirty="0"/>
              <a:t>! Page 37, </a:t>
            </a:r>
            <a:r>
              <a:rPr lang="en-GB" dirty="0" err="1"/>
              <a:t>exercice</a:t>
            </a:r>
            <a:r>
              <a:rPr lang="en-GB" dirty="0"/>
              <a:t> 8. A deux -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B48E2-AD4C-4FF7-8B3F-4D4D49B9B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43304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A: Bonjour, monsieur,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désirez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A: Et avec </a:t>
            </a:r>
            <a:r>
              <a:rPr lang="en-GB" dirty="0" err="1"/>
              <a:t>ça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A: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voulez</a:t>
            </a:r>
            <a:r>
              <a:rPr lang="en-GB" dirty="0"/>
              <a:t> un sac </a:t>
            </a:r>
            <a:r>
              <a:rPr lang="en-GB" dirty="0" err="1"/>
              <a:t>en</a:t>
            </a:r>
            <a:r>
              <a:rPr lang="en-GB" dirty="0"/>
              <a:t> papier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plastique?</a:t>
            </a:r>
          </a:p>
          <a:p>
            <a:endParaRPr lang="en-GB" dirty="0"/>
          </a:p>
          <a:p>
            <a:r>
              <a:rPr lang="en-GB" dirty="0"/>
              <a:t>A: </a:t>
            </a:r>
            <a:r>
              <a:rPr lang="en-GB" dirty="0" err="1"/>
              <a:t>Très</a:t>
            </a:r>
            <a:r>
              <a:rPr lang="en-GB" dirty="0"/>
              <a:t> bien.</a:t>
            </a:r>
          </a:p>
          <a:p>
            <a:r>
              <a:rPr lang="en-GB" dirty="0"/>
              <a:t>A: </a:t>
            </a:r>
            <a:r>
              <a:rPr lang="en-GB" dirty="0" err="1"/>
              <a:t>Ça</a:t>
            </a:r>
            <a:r>
              <a:rPr lang="en-GB" dirty="0"/>
              <a:t> fait 12€, merci et bonne </a:t>
            </a:r>
            <a:r>
              <a:rPr lang="en-GB" dirty="0" err="1"/>
              <a:t>journée</a:t>
            </a:r>
            <a:r>
              <a:rPr lang="en-GB" dirty="0"/>
              <a:t>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7D614-18CF-4A43-A706-392218FD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4700058" cy="43323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B: Je </a:t>
            </a:r>
            <a:r>
              <a:rPr lang="en-GB" dirty="0" err="1"/>
              <a:t>voudrais</a:t>
            </a:r>
            <a:r>
              <a:rPr lang="en-GB" dirty="0"/>
              <a:t> deux kilos de pommes et quatre </a:t>
            </a:r>
            <a:r>
              <a:rPr lang="en-GB" dirty="0" err="1"/>
              <a:t>bananes</a:t>
            </a:r>
            <a:r>
              <a:rPr lang="en-GB" dirty="0"/>
              <a:t>,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plaît</a:t>
            </a:r>
            <a:r>
              <a:rPr lang="en-GB" dirty="0"/>
              <a:t>.</a:t>
            </a:r>
          </a:p>
          <a:p>
            <a:r>
              <a:rPr lang="en-GB" dirty="0"/>
              <a:t>B: Je </a:t>
            </a:r>
            <a:r>
              <a:rPr lang="en-GB" dirty="0" err="1"/>
              <a:t>voudrais</a:t>
            </a:r>
            <a:r>
              <a:rPr lang="en-GB" dirty="0"/>
              <a:t> six tranches de </a:t>
            </a:r>
            <a:r>
              <a:rPr lang="en-GB" dirty="0" err="1"/>
              <a:t>jambon</a:t>
            </a:r>
            <a:r>
              <a:rPr lang="en-GB" dirty="0"/>
              <a:t> et </a:t>
            </a:r>
            <a:r>
              <a:rPr lang="en-GB" dirty="0" err="1"/>
              <a:t>douze</a:t>
            </a:r>
            <a:r>
              <a:rPr lang="en-GB" dirty="0"/>
              <a:t> </a:t>
            </a:r>
            <a:r>
              <a:rPr lang="en-GB" dirty="0" err="1"/>
              <a:t>oeufs</a:t>
            </a:r>
            <a:r>
              <a:rPr lang="en-GB" dirty="0"/>
              <a:t>,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plaît</a:t>
            </a:r>
            <a:r>
              <a:rPr lang="en-GB" dirty="0"/>
              <a:t>. </a:t>
            </a:r>
          </a:p>
          <a:p>
            <a:r>
              <a:rPr lang="en-GB" dirty="0"/>
              <a:t>B: </a:t>
            </a:r>
            <a:r>
              <a:rPr lang="en-GB" dirty="0" err="1"/>
              <a:t>J’aimerais</a:t>
            </a:r>
            <a:r>
              <a:rPr lang="en-GB" dirty="0"/>
              <a:t> un sac </a:t>
            </a:r>
            <a:r>
              <a:rPr lang="en-GB" dirty="0" err="1"/>
              <a:t>en</a:t>
            </a:r>
            <a:r>
              <a:rPr lang="en-GB" dirty="0"/>
              <a:t> papier,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plaît</a:t>
            </a:r>
            <a:r>
              <a:rPr lang="en-GB" dirty="0"/>
              <a:t>. (</a:t>
            </a:r>
            <a:r>
              <a:rPr lang="en-GB" dirty="0" err="1"/>
              <a:t>ext</a:t>
            </a:r>
            <a:r>
              <a:rPr lang="en-GB" dirty="0"/>
              <a:t>: car </a:t>
            </a:r>
            <a:r>
              <a:rPr lang="en-GB" dirty="0" err="1"/>
              <a:t>c’est</a:t>
            </a:r>
            <a:r>
              <a:rPr lang="en-GB" dirty="0"/>
              <a:t> plus </a:t>
            </a:r>
            <a:r>
              <a:rPr lang="en-GB" dirty="0" err="1"/>
              <a:t>écologique</a:t>
            </a:r>
            <a:r>
              <a:rPr lang="en-GB" dirty="0"/>
              <a:t>)</a:t>
            </a:r>
          </a:p>
          <a:p>
            <a:r>
              <a:rPr lang="en-GB" dirty="0"/>
              <a:t>B: </a:t>
            </a:r>
            <a:r>
              <a:rPr lang="en-GB" dirty="0" err="1"/>
              <a:t>Ça</a:t>
            </a:r>
            <a:r>
              <a:rPr lang="en-GB" dirty="0"/>
              <a:t> fait </a:t>
            </a:r>
            <a:r>
              <a:rPr lang="en-GB" dirty="0" err="1"/>
              <a:t>combien</a:t>
            </a:r>
            <a:r>
              <a:rPr lang="en-GB" dirty="0"/>
              <a:t>,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plaît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74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4BBF-2E04-4A24-BB2C-08F55047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Grammaire</a:t>
            </a:r>
            <a:r>
              <a:rPr lang="en-GB" dirty="0"/>
              <a:t> – the partitive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0E5D2-85AB-4F4E-A3AA-CEA9248A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Remember!</a:t>
            </a:r>
          </a:p>
          <a:p>
            <a:r>
              <a:rPr lang="en-GB" dirty="0"/>
              <a:t>Revision – 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de</a:t>
            </a:r>
            <a:r>
              <a:rPr lang="en-GB" dirty="0"/>
              <a:t> after un kilo 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de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/>
              <a:t>means - </a:t>
            </a:r>
            <a:r>
              <a:rPr lang="en-GB" dirty="0">
                <a:solidFill>
                  <a:srgbClr val="FF0000"/>
                </a:solidFill>
              </a:rPr>
              <a:t>of</a:t>
            </a:r>
          </a:p>
          <a:p>
            <a:r>
              <a:rPr lang="en-GB" dirty="0"/>
              <a:t>De can often mean </a:t>
            </a:r>
            <a:r>
              <a:rPr lang="en-GB" dirty="0">
                <a:highlight>
                  <a:srgbClr val="FF00FF"/>
                </a:highlight>
              </a:rPr>
              <a:t>some</a:t>
            </a:r>
          </a:p>
          <a:p>
            <a:r>
              <a:rPr lang="en-GB" dirty="0"/>
              <a:t>When used after phrases like </a:t>
            </a:r>
            <a:r>
              <a:rPr lang="en-GB" dirty="0" err="1">
                <a:highlight>
                  <a:srgbClr val="00FF00"/>
                </a:highlight>
              </a:rPr>
              <a:t>il</a:t>
            </a:r>
            <a:r>
              <a:rPr lang="en-GB" dirty="0">
                <a:highlight>
                  <a:srgbClr val="00FF00"/>
                </a:highlight>
              </a:rPr>
              <a:t> y a </a:t>
            </a:r>
            <a:r>
              <a:rPr lang="en-GB" dirty="0"/>
              <a:t>and before a noun we apply the following pattern:</a:t>
            </a:r>
          </a:p>
          <a:p>
            <a:r>
              <a:rPr lang="en-GB" dirty="0" err="1">
                <a:solidFill>
                  <a:srgbClr val="7030A0"/>
                </a:solidFill>
              </a:rPr>
              <a:t>de+le</a:t>
            </a:r>
            <a:r>
              <a:rPr lang="en-GB" dirty="0">
                <a:solidFill>
                  <a:srgbClr val="7030A0"/>
                </a:solidFill>
              </a:rPr>
              <a:t> = du		</a:t>
            </a:r>
            <a:r>
              <a:rPr lang="en-GB" dirty="0" err="1">
                <a:solidFill>
                  <a:srgbClr val="7030A0"/>
                </a:solidFill>
              </a:rPr>
              <a:t>il</a:t>
            </a:r>
            <a:r>
              <a:rPr lang="en-GB" dirty="0">
                <a:solidFill>
                  <a:srgbClr val="7030A0"/>
                </a:solidFill>
              </a:rPr>
              <a:t> y a du thon(m)</a:t>
            </a:r>
          </a:p>
          <a:p>
            <a:r>
              <a:rPr lang="en-GB" dirty="0" err="1">
                <a:solidFill>
                  <a:srgbClr val="7030A0"/>
                </a:solidFill>
              </a:rPr>
              <a:t>de+la</a:t>
            </a:r>
            <a:r>
              <a:rPr lang="en-GB" dirty="0">
                <a:solidFill>
                  <a:srgbClr val="7030A0"/>
                </a:solidFill>
              </a:rPr>
              <a:t> = de la	</a:t>
            </a:r>
            <a:r>
              <a:rPr lang="en-GB" dirty="0" err="1">
                <a:solidFill>
                  <a:srgbClr val="7030A0"/>
                </a:solidFill>
              </a:rPr>
              <a:t>il</a:t>
            </a:r>
            <a:r>
              <a:rPr lang="en-GB" dirty="0">
                <a:solidFill>
                  <a:srgbClr val="7030A0"/>
                </a:solidFill>
              </a:rPr>
              <a:t> y a de la </a:t>
            </a:r>
            <a:r>
              <a:rPr lang="en-GB" dirty="0" err="1">
                <a:solidFill>
                  <a:srgbClr val="7030A0"/>
                </a:solidFill>
              </a:rPr>
              <a:t>viande</a:t>
            </a:r>
            <a:r>
              <a:rPr lang="en-GB" dirty="0">
                <a:solidFill>
                  <a:srgbClr val="7030A0"/>
                </a:solidFill>
              </a:rPr>
              <a:t> (f)</a:t>
            </a:r>
          </a:p>
          <a:p>
            <a:r>
              <a:rPr lang="en-GB" dirty="0" err="1">
                <a:solidFill>
                  <a:srgbClr val="7030A0"/>
                </a:solidFill>
              </a:rPr>
              <a:t>de+l</a:t>
            </a:r>
            <a:r>
              <a:rPr lang="en-GB" dirty="0">
                <a:solidFill>
                  <a:srgbClr val="7030A0"/>
                </a:solidFill>
              </a:rPr>
              <a:t>’ = de l’		</a:t>
            </a:r>
            <a:r>
              <a:rPr lang="en-GB" dirty="0" err="1">
                <a:solidFill>
                  <a:srgbClr val="7030A0"/>
                </a:solidFill>
              </a:rPr>
              <a:t>il</a:t>
            </a:r>
            <a:r>
              <a:rPr lang="en-GB" dirty="0">
                <a:solidFill>
                  <a:srgbClr val="7030A0"/>
                </a:solidFill>
              </a:rPr>
              <a:t> y a de </a:t>
            </a:r>
            <a:r>
              <a:rPr lang="en-GB" dirty="0" err="1">
                <a:solidFill>
                  <a:srgbClr val="7030A0"/>
                </a:solidFill>
              </a:rPr>
              <a:t>l’huile</a:t>
            </a:r>
            <a:r>
              <a:rPr lang="en-GB" dirty="0">
                <a:solidFill>
                  <a:srgbClr val="7030A0"/>
                </a:solidFill>
              </a:rPr>
              <a:t> (begins with an “h” or a vowel)</a:t>
            </a:r>
          </a:p>
          <a:p>
            <a:r>
              <a:rPr lang="en-GB" dirty="0" err="1">
                <a:solidFill>
                  <a:srgbClr val="7030A0"/>
                </a:solidFill>
              </a:rPr>
              <a:t>de+les</a:t>
            </a:r>
            <a:r>
              <a:rPr lang="en-GB" dirty="0">
                <a:solidFill>
                  <a:srgbClr val="7030A0"/>
                </a:solidFill>
              </a:rPr>
              <a:t> = des 	</a:t>
            </a:r>
            <a:r>
              <a:rPr lang="en-GB" dirty="0" err="1">
                <a:solidFill>
                  <a:srgbClr val="7030A0"/>
                </a:solidFill>
              </a:rPr>
              <a:t>il</a:t>
            </a:r>
            <a:r>
              <a:rPr lang="en-GB" dirty="0">
                <a:solidFill>
                  <a:srgbClr val="7030A0"/>
                </a:solidFill>
              </a:rPr>
              <a:t> y a des carottes (</a:t>
            </a:r>
            <a:r>
              <a:rPr lang="en-GB" dirty="0" err="1">
                <a:solidFill>
                  <a:srgbClr val="7030A0"/>
                </a:solidFill>
              </a:rPr>
              <a:t>fpl</a:t>
            </a:r>
            <a:r>
              <a:rPr lang="en-GB" dirty="0">
                <a:solidFill>
                  <a:srgbClr val="7030A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566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4BBF-2E04-4A24-BB2C-08F55047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p38 to find the following phrases in French!!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0E5D2-85AB-4F4E-A3AA-CEA9248A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There are some tomatoes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Il y a des 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tomates</a:t>
            </a:r>
            <a:endParaRPr lang="en-GB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dirty="0"/>
              <a:t>There is some cheese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highlight>
                  <a:srgbClr val="00FF00"/>
                </a:highlight>
              </a:rPr>
              <a:t>Il y a du fromage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dirty="0"/>
              <a:t>There is some garlic</a:t>
            </a:r>
          </a:p>
          <a:p>
            <a:pPr marL="0" indent="0">
              <a:buNone/>
            </a:pPr>
            <a:r>
              <a:rPr lang="en-GB" dirty="0">
                <a:highlight>
                  <a:srgbClr val="0000FF"/>
                </a:highlight>
              </a:rPr>
              <a:t>Il y a de </a:t>
            </a:r>
            <a:r>
              <a:rPr lang="en-GB" dirty="0" err="1">
                <a:highlight>
                  <a:srgbClr val="0000FF"/>
                </a:highlight>
              </a:rPr>
              <a:t>l’ail</a:t>
            </a:r>
            <a:endParaRPr lang="en-GB" dirty="0">
              <a:highlight>
                <a:srgbClr val="0000FF"/>
              </a:highlight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GB" dirty="0"/>
              <a:t>There is some couscous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highlight>
                  <a:srgbClr val="FF0000"/>
                </a:highlight>
              </a:rPr>
              <a:t>Il y a de la </a:t>
            </a:r>
            <a:r>
              <a:rPr lang="en-GB" dirty="0" err="1">
                <a:solidFill>
                  <a:schemeClr val="bg1"/>
                </a:solidFill>
                <a:highlight>
                  <a:srgbClr val="FF0000"/>
                </a:highlight>
              </a:rPr>
              <a:t>semoule</a:t>
            </a:r>
            <a:endParaRPr lang="en-GB" dirty="0">
              <a:solidFill>
                <a:schemeClr val="bg1"/>
              </a:solidFill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4379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A7AC-6A6D-427B-A92F-9F33DFC1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Exercice</a:t>
            </a:r>
            <a:r>
              <a:rPr lang="en-GB" dirty="0"/>
              <a:t> </a:t>
            </a:r>
            <a:r>
              <a:rPr lang="en-GB" dirty="0" err="1"/>
              <a:t>d’écoute</a:t>
            </a:r>
            <a:r>
              <a:rPr lang="en-GB" dirty="0"/>
              <a:t>, p38, </a:t>
            </a:r>
            <a:r>
              <a:rPr lang="en-GB" dirty="0" err="1"/>
              <a:t>exercice</a:t>
            </a:r>
            <a:r>
              <a:rPr lang="en-GB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1A11-31F6-47A6-B82F-2E56A49CD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3901305" cy="3599316"/>
          </a:xfrm>
        </p:spPr>
        <p:txBody>
          <a:bodyPr>
            <a:normAutofit/>
          </a:bodyPr>
          <a:lstStyle/>
          <a:p>
            <a:r>
              <a:rPr lang="en-GB" sz="2800" dirty="0" err="1"/>
              <a:t>Ecoute</a:t>
            </a:r>
            <a:r>
              <a:rPr lang="en-GB" sz="2800" dirty="0"/>
              <a:t> le </a:t>
            </a:r>
            <a:r>
              <a:rPr lang="en-GB" sz="2800" dirty="0" err="1"/>
              <a:t>télé</a:t>
            </a:r>
            <a:r>
              <a:rPr lang="en-GB" sz="2800" dirty="0"/>
              <a:t>-chef et </a:t>
            </a:r>
            <a:r>
              <a:rPr lang="en-GB" sz="2800" dirty="0" err="1"/>
              <a:t>copie</a:t>
            </a:r>
            <a:r>
              <a:rPr lang="en-GB" sz="2800" dirty="0"/>
              <a:t> </a:t>
            </a:r>
            <a:r>
              <a:rPr lang="en-GB" sz="2800" dirty="0" err="1"/>
              <a:t>complète</a:t>
            </a:r>
            <a:r>
              <a:rPr lang="en-GB" sz="2800" dirty="0"/>
              <a:t> le tableau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anglais</a:t>
            </a:r>
            <a:r>
              <a:rPr lang="en-GB" sz="2800" dirty="0"/>
              <a:t>. (1-3)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D3C3389-2BB4-49C6-8CAD-B84BF4EB015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6433089"/>
              </p:ext>
            </p:extLst>
          </p:nvPr>
        </p:nvGraphicFramePr>
        <p:xfrm>
          <a:off x="4437246" y="2336799"/>
          <a:ext cx="7247823" cy="4362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9411">
                  <a:extLst>
                    <a:ext uri="{9D8B030D-6E8A-4147-A177-3AD203B41FA5}">
                      <a16:colId xmlns:a16="http://schemas.microsoft.com/office/drawing/2014/main" val="2915639948"/>
                    </a:ext>
                  </a:extLst>
                </a:gridCol>
                <a:gridCol w="2849078">
                  <a:extLst>
                    <a:ext uri="{9D8B030D-6E8A-4147-A177-3AD203B41FA5}">
                      <a16:colId xmlns:a16="http://schemas.microsoft.com/office/drawing/2014/main" val="107509067"/>
                    </a:ext>
                  </a:extLst>
                </a:gridCol>
                <a:gridCol w="3099334">
                  <a:extLst>
                    <a:ext uri="{9D8B030D-6E8A-4147-A177-3AD203B41FA5}">
                      <a16:colId xmlns:a16="http://schemas.microsoft.com/office/drawing/2014/main" val="2897611816"/>
                    </a:ext>
                  </a:extLst>
                </a:gridCol>
              </a:tblGrid>
              <a:tr h="1090596">
                <a:tc>
                  <a:txBody>
                    <a:bodyPr/>
                    <a:lstStyle/>
                    <a:p>
                      <a:r>
                        <a:rPr lang="en-GB" dirty="0"/>
                        <a:t>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 ingredients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Extra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705386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26943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0629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68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60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A7AC-6A6D-427B-A92F-9F33DFC1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Exercice</a:t>
            </a:r>
            <a:r>
              <a:rPr lang="en-GB" dirty="0"/>
              <a:t> </a:t>
            </a:r>
            <a:r>
              <a:rPr lang="en-GB" dirty="0" err="1"/>
              <a:t>d’écoute</a:t>
            </a:r>
            <a:r>
              <a:rPr lang="en-GB" dirty="0"/>
              <a:t>, p38, </a:t>
            </a:r>
            <a:r>
              <a:rPr lang="en-GB" dirty="0" err="1"/>
              <a:t>exercice</a:t>
            </a:r>
            <a:r>
              <a:rPr lang="en-GB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1A11-31F6-47A6-B82F-2E56A49CD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3901305" cy="3599316"/>
          </a:xfrm>
        </p:spPr>
        <p:txBody>
          <a:bodyPr>
            <a:normAutofit/>
          </a:bodyPr>
          <a:lstStyle/>
          <a:p>
            <a:r>
              <a:rPr lang="en-GB" sz="2800" dirty="0" err="1"/>
              <a:t>Ecoute</a:t>
            </a:r>
            <a:r>
              <a:rPr lang="en-GB" sz="2800" dirty="0"/>
              <a:t> le </a:t>
            </a:r>
            <a:r>
              <a:rPr lang="en-GB" sz="2800" dirty="0" err="1"/>
              <a:t>télé</a:t>
            </a:r>
            <a:r>
              <a:rPr lang="en-GB" sz="2800" dirty="0"/>
              <a:t>-chef et </a:t>
            </a:r>
            <a:r>
              <a:rPr lang="en-GB" sz="2800" dirty="0" err="1"/>
              <a:t>copie</a:t>
            </a:r>
            <a:r>
              <a:rPr lang="en-GB" sz="2800" dirty="0"/>
              <a:t> complete le tableau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anglais</a:t>
            </a:r>
            <a:r>
              <a:rPr lang="en-GB" sz="2800" dirty="0"/>
              <a:t>. (1-3)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D3C3389-2BB4-49C6-8CAD-B84BF4EB015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6710133"/>
              </p:ext>
            </p:extLst>
          </p:nvPr>
        </p:nvGraphicFramePr>
        <p:xfrm>
          <a:off x="4437246" y="2336799"/>
          <a:ext cx="7247823" cy="4362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9411">
                  <a:extLst>
                    <a:ext uri="{9D8B030D-6E8A-4147-A177-3AD203B41FA5}">
                      <a16:colId xmlns:a16="http://schemas.microsoft.com/office/drawing/2014/main" val="2915639948"/>
                    </a:ext>
                  </a:extLst>
                </a:gridCol>
                <a:gridCol w="2849078">
                  <a:extLst>
                    <a:ext uri="{9D8B030D-6E8A-4147-A177-3AD203B41FA5}">
                      <a16:colId xmlns:a16="http://schemas.microsoft.com/office/drawing/2014/main" val="107509067"/>
                    </a:ext>
                  </a:extLst>
                </a:gridCol>
                <a:gridCol w="3099334">
                  <a:extLst>
                    <a:ext uri="{9D8B030D-6E8A-4147-A177-3AD203B41FA5}">
                      <a16:colId xmlns:a16="http://schemas.microsoft.com/office/drawing/2014/main" val="2897611816"/>
                    </a:ext>
                  </a:extLst>
                </a:gridCol>
              </a:tblGrid>
              <a:tr h="1090596">
                <a:tc>
                  <a:txBody>
                    <a:bodyPr/>
                    <a:lstStyle/>
                    <a:p>
                      <a:r>
                        <a:rPr lang="en-GB" dirty="0"/>
                        <a:t>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 ingredients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Extra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705386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r>
                        <a:rPr lang="en-GB" sz="1600" dirty="0"/>
                        <a:t>1  b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Fish, seafood, garlic, tomatoes, potatoes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Speciality of the south of France, especially Marseille; eat with bread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26943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0629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68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4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2A7AC-6A6D-427B-A92F-9F33DFC1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Exercice</a:t>
            </a:r>
            <a:r>
              <a:rPr lang="en-GB" dirty="0"/>
              <a:t> </a:t>
            </a:r>
            <a:r>
              <a:rPr lang="en-GB" dirty="0" err="1"/>
              <a:t>d’écoute</a:t>
            </a:r>
            <a:r>
              <a:rPr lang="en-GB" dirty="0"/>
              <a:t>, p38, </a:t>
            </a:r>
            <a:r>
              <a:rPr lang="en-GB" dirty="0" err="1"/>
              <a:t>exercice</a:t>
            </a:r>
            <a:r>
              <a:rPr lang="en-GB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1A11-31F6-47A6-B82F-2E56A49CD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3901305" cy="3599316"/>
          </a:xfrm>
        </p:spPr>
        <p:txBody>
          <a:bodyPr>
            <a:normAutofit/>
          </a:bodyPr>
          <a:lstStyle/>
          <a:p>
            <a:r>
              <a:rPr lang="en-GB" sz="2800" dirty="0" err="1"/>
              <a:t>Ecoute</a:t>
            </a:r>
            <a:r>
              <a:rPr lang="en-GB" sz="2800" dirty="0"/>
              <a:t> le </a:t>
            </a:r>
            <a:r>
              <a:rPr lang="en-GB" sz="2800" dirty="0" err="1"/>
              <a:t>télé</a:t>
            </a:r>
            <a:r>
              <a:rPr lang="en-GB" sz="2800" dirty="0"/>
              <a:t>-chef et </a:t>
            </a:r>
            <a:r>
              <a:rPr lang="en-GB" sz="2800" dirty="0" err="1"/>
              <a:t>copie</a:t>
            </a:r>
            <a:r>
              <a:rPr lang="en-GB" sz="2800" dirty="0"/>
              <a:t> complete le tableau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anglais</a:t>
            </a:r>
            <a:r>
              <a:rPr lang="en-GB" sz="2800" dirty="0"/>
              <a:t>. (1-3)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D3C3389-2BB4-49C6-8CAD-B84BF4EB015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437246" y="2336799"/>
          <a:ext cx="7247823" cy="4362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9411">
                  <a:extLst>
                    <a:ext uri="{9D8B030D-6E8A-4147-A177-3AD203B41FA5}">
                      <a16:colId xmlns:a16="http://schemas.microsoft.com/office/drawing/2014/main" val="2915639948"/>
                    </a:ext>
                  </a:extLst>
                </a:gridCol>
                <a:gridCol w="2849078">
                  <a:extLst>
                    <a:ext uri="{9D8B030D-6E8A-4147-A177-3AD203B41FA5}">
                      <a16:colId xmlns:a16="http://schemas.microsoft.com/office/drawing/2014/main" val="107509067"/>
                    </a:ext>
                  </a:extLst>
                </a:gridCol>
                <a:gridCol w="3099334">
                  <a:extLst>
                    <a:ext uri="{9D8B030D-6E8A-4147-A177-3AD203B41FA5}">
                      <a16:colId xmlns:a16="http://schemas.microsoft.com/office/drawing/2014/main" val="2897611816"/>
                    </a:ext>
                  </a:extLst>
                </a:gridCol>
              </a:tblGrid>
              <a:tr h="1090596">
                <a:tc>
                  <a:txBody>
                    <a:bodyPr/>
                    <a:lstStyle/>
                    <a:p>
                      <a:r>
                        <a:rPr lang="en-GB" dirty="0"/>
                        <a:t>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 ingredients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Extra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705386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r>
                        <a:rPr lang="en-GB" sz="1600" dirty="0"/>
                        <a:t>1  b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Fish, seafood, garlic, tomatoes, potatoes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Speciality of the south of France, especially Marseille; eat with bread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26943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r>
                        <a:rPr lang="en-GB" sz="1600" dirty="0"/>
                        <a:t>2 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Pastry, eggs, bacon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Speciality of north-east France; easy and quick; ideal for a picnic on Bastille Day or at Easter, if the weather is 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0629"/>
                  </a:ext>
                </a:extLst>
              </a:tr>
              <a:tr h="1090596">
                <a:tc>
                  <a:txBody>
                    <a:bodyPr/>
                    <a:lstStyle/>
                    <a:p>
                      <a:r>
                        <a:rPr lang="en-GB" sz="1600" dirty="0"/>
                        <a:t>3 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Eggs, oranges (1kg)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Perfect for celebrations, e.g. a birthday/Valentine’s Day; a romantic dessert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68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95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0FD35E-360D-40B7-8621-1C6C5E412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33867"/>
              </p:ext>
            </p:extLst>
          </p:nvPr>
        </p:nvGraphicFramePr>
        <p:xfrm>
          <a:off x="211756" y="1671781"/>
          <a:ext cx="11598443" cy="47482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6683">
                  <a:extLst>
                    <a:ext uri="{9D8B030D-6E8A-4147-A177-3AD203B41FA5}">
                      <a16:colId xmlns:a16="http://schemas.microsoft.com/office/drawing/2014/main" val="145747640"/>
                    </a:ext>
                  </a:extLst>
                </a:gridCol>
                <a:gridCol w="1376142">
                  <a:extLst>
                    <a:ext uri="{9D8B030D-6E8A-4147-A177-3AD203B41FA5}">
                      <a16:colId xmlns:a16="http://schemas.microsoft.com/office/drawing/2014/main" val="694794309"/>
                    </a:ext>
                  </a:extLst>
                </a:gridCol>
                <a:gridCol w="2550695">
                  <a:extLst>
                    <a:ext uri="{9D8B030D-6E8A-4147-A177-3AD203B41FA5}">
                      <a16:colId xmlns:a16="http://schemas.microsoft.com/office/drawing/2014/main" val="2867618656"/>
                    </a:ext>
                  </a:extLst>
                </a:gridCol>
                <a:gridCol w="3762388">
                  <a:extLst>
                    <a:ext uri="{9D8B030D-6E8A-4147-A177-3AD203B41FA5}">
                      <a16:colId xmlns:a16="http://schemas.microsoft.com/office/drawing/2014/main" val="577098305"/>
                    </a:ext>
                  </a:extLst>
                </a:gridCol>
                <a:gridCol w="2532535">
                  <a:extLst>
                    <a:ext uri="{9D8B030D-6E8A-4147-A177-3AD203B41FA5}">
                      <a16:colId xmlns:a16="http://schemas.microsoft.com/office/drawing/2014/main" val="927203770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fête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ville / région / pays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plat – opinion et raison(s)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boisson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642351"/>
                  </a:ext>
                </a:extLst>
              </a:tr>
              <a:tr h="20930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Baptiste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err="1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Pâques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(3)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89794"/>
                  </a:ext>
                </a:extLst>
              </a:tr>
              <a:tr h="22540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Lily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(2)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endParaRPr lang="fr-FR" sz="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(4)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41002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E7E7AD2-42A8-423D-8AAE-C319872A7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003" y="686944"/>
            <a:ext cx="15233332" cy="9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20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kumimoji="0" lang="fr-FR" altLang="en-US" sz="20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(Page 39 </a:t>
            </a:r>
            <a:r>
              <a:rPr kumimoji="0" lang="fr-FR" altLang="en-US" sz="11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 les textes. Copie et compl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le tableau en fran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 pour Baptiste et Lily.</a:t>
            </a: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7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0FD35E-360D-40B7-8621-1C6C5E412FE5}"/>
              </a:ext>
            </a:extLst>
          </p:cNvPr>
          <p:cNvGraphicFramePr>
            <a:graphicFrameLocks noGrp="1"/>
          </p:cNvGraphicFramePr>
          <p:nvPr/>
        </p:nvGraphicFramePr>
        <p:xfrm>
          <a:off x="211756" y="1671781"/>
          <a:ext cx="11598443" cy="47482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6683">
                  <a:extLst>
                    <a:ext uri="{9D8B030D-6E8A-4147-A177-3AD203B41FA5}">
                      <a16:colId xmlns:a16="http://schemas.microsoft.com/office/drawing/2014/main" val="145747640"/>
                    </a:ext>
                  </a:extLst>
                </a:gridCol>
                <a:gridCol w="1376142">
                  <a:extLst>
                    <a:ext uri="{9D8B030D-6E8A-4147-A177-3AD203B41FA5}">
                      <a16:colId xmlns:a16="http://schemas.microsoft.com/office/drawing/2014/main" val="694794309"/>
                    </a:ext>
                  </a:extLst>
                </a:gridCol>
                <a:gridCol w="2550695">
                  <a:extLst>
                    <a:ext uri="{9D8B030D-6E8A-4147-A177-3AD203B41FA5}">
                      <a16:colId xmlns:a16="http://schemas.microsoft.com/office/drawing/2014/main" val="2867618656"/>
                    </a:ext>
                  </a:extLst>
                </a:gridCol>
                <a:gridCol w="3762388">
                  <a:extLst>
                    <a:ext uri="{9D8B030D-6E8A-4147-A177-3AD203B41FA5}">
                      <a16:colId xmlns:a16="http://schemas.microsoft.com/office/drawing/2014/main" val="577098305"/>
                    </a:ext>
                  </a:extLst>
                </a:gridCol>
                <a:gridCol w="2532535">
                  <a:extLst>
                    <a:ext uri="{9D8B030D-6E8A-4147-A177-3AD203B41FA5}">
                      <a16:colId xmlns:a16="http://schemas.microsoft.com/office/drawing/2014/main" val="927203770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fête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ville / région / pays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plat – opinion et raison(s)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boisson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642351"/>
                  </a:ext>
                </a:extLst>
              </a:tr>
              <a:tr h="20930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Baptiste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err="1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Pâques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(3)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89794"/>
                  </a:ext>
                </a:extLst>
              </a:tr>
              <a:tr h="22540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Lily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(2)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endParaRPr lang="fr-FR" sz="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(4)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41002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E7E7AD2-42A8-423D-8AAE-C319872A7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003" y="686944"/>
            <a:ext cx="15233332" cy="9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20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kumimoji="0" lang="fr-FR" altLang="en-US" sz="20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(Page 39 </a:t>
            </a:r>
            <a:r>
              <a:rPr kumimoji="0" lang="fr-FR" altLang="en-US" sz="11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 les textes. Copie et compl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le tableau en fran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 pour Baptiste et Lily.</a:t>
            </a: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4868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2392</TotalTime>
  <Words>774</Words>
  <Application>Microsoft Office PowerPoint</Application>
  <PresentationFormat>Widescreen</PresentationFormat>
  <Paragraphs>151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Comic Sans MS</vt:lpstr>
      <vt:lpstr>Trebuchet MS</vt:lpstr>
      <vt:lpstr>Berlin</vt:lpstr>
      <vt:lpstr>2.3 Miam-miam, c’est bon!</vt:lpstr>
      <vt:lpstr>Revision: Parlez! Page 37, exercice 8. A deux - dialogue</vt:lpstr>
      <vt:lpstr>Grammaire – the partitive</vt:lpstr>
      <vt:lpstr>Use p38 to find the following phrases in French!!</vt:lpstr>
      <vt:lpstr>Exercice d’écoute, p38, exercice 3</vt:lpstr>
      <vt:lpstr>Exercice d’écoute, p38, exercice 3</vt:lpstr>
      <vt:lpstr>Exercice d’écoute, p38, exercice 3</vt:lpstr>
      <vt:lpstr>PowerPoint Presentation</vt:lpstr>
      <vt:lpstr>PowerPoint Presentation</vt:lpstr>
      <vt:lpstr>PowerPoint Presentation</vt:lpstr>
      <vt:lpstr>Plenary – qu’est-ce que c’est?</vt:lpstr>
      <vt:lpstr>Plenary – qu’est-ce que c’est?</vt:lpstr>
      <vt:lpstr>Plenary – qu’est-ce que c’est?</vt:lpstr>
      <vt:lpstr>Plenary – qu’est-ce que c’est?</vt:lpstr>
      <vt:lpstr>Plenary – qu’est-ce que c’est?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Et avec ça?</dc:title>
  <dc:creator>Richard Morris</dc:creator>
  <cp:lastModifiedBy>Richard Morris</cp:lastModifiedBy>
  <cp:revision>29</cp:revision>
  <cp:lastPrinted>2020-01-20T17:39:11Z</cp:lastPrinted>
  <dcterms:created xsi:type="dcterms:W3CDTF">2020-01-13T17:39:28Z</dcterms:created>
  <dcterms:modified xsi:type="dcterms:W3CDTF">2020-01-23T12:47:06Z</dcterms:modified>
</cp:coreProperties>
</file>