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297" r:id="rId3"/>
    <p:sldId id="295" r:id="rId4"/>
    <p:sldId id="263" r:id="rId5"/>
    <p:sldId id="296" r:id="rId6"/>
    <p:sldId id="268" r:id="rId7"/>
    <p:sldId id="292" r:id="rId8"/>
    <p:sldId id="264" r:id="rId9"/>
    <p:sldId id="299" r:id="rId10"/>
    <p:sldId id="293" r:id="rId11"/>
    <p:sldId id="273"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2" autoAdjust="0"/>
    <p:restoredTop sz="94660"/>
  </p:normalViewPr>
  <p:slideViewPr>
    <p:cSldViewPr snapToGrid="0">
      <p:cViewPr varScale="1">
        <p:scale>
          <a:sx n="104" d="100"/>
          <a:sy n="104" d="100"/>
        </p:scale>
        <p:origin x="14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CC4E8-9C4C-464F-99BB-3AE5913DBAF7}"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46978-43EB-4432-861C-F56D700E0DE9}" type="slidenum">
              <a:rPr lang="en-GB" smtClean="0"/>
              <a:t>‹#›</a:t>
            </a:fld>
            <a:endParaRPr lang="en-GB"/>
          </a:p>
        </p:txBody>
      </p:sp>
    </p:spTree>
    <p:extLst>
      <p:ext uri="{BB962C8B-B14F-4D97-AF65-F5344CB8AC3E}">
        <p14:creationId xmlns:p14="http://schemas.microsoft.com/office/powerpoint/2010/main" val="70543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F46978-43EB-4432-861C-F56D700E0DE9}" type="slidenum">
              <a:rPr lang="en-GB" smtClean="0"/>
              <a:t>4</a:t>
            </a:fld>
            <a:endParaRPr lang="en-GB"/>
          </a:p>
        </p:txBody>
      </p:sp>
    </p:spTree>
    <p:extLst>
      <p:ext uri="{BB962C8B-B14F-4D97-AF65-F5344CB8AC3E}">
        <p14:creationId xmlns:p14="http://schemas.microsoft.com/office/powerpoint/2010/main" val="2766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9300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306842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21208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262821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73588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194522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335485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88583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146133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27014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1089C-9785-419C-8C06-25AEA2147EF2}"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3E93A3-0456-4E0D-8DC3-E86FC847FFF9}" type="slidenum">
              <a:rPr lang="en-GB" smtClean="0"/>
              <a:t>‹#›</a:t>
            </a:fld>
            <a:endParaRPr lang="en-GB" dirty="0"/>
          </a:p>
        </p:txBody>
      </p:sp>
    </p:spTree>
    <p:extLst>
      <p:ext uri="{BB962C8B-B14F-4D97-AF65-F5344CB8AC3E}">
        <p14:creationId xmlns:p14="http://schemas.microsoft.com/office/powerpoint/2010/main" val="45780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1089C-9785-419C-8C06-25AEA2147EF2}" type="datetimeFigureOut">
              <a:rPr lang="en-GB" smtClean="0"/>
              <a:t>29/02/2024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E93A3-0456-4E0D-8DC3-E86FC847FFF9}" type="slidenum">
              <a:rPr lang="en-GB" smtClean="0"/>
              <a:t>‹#›</a:t>
            </a:fld>
            <a:endParaRPr lang="en-GB" dirty="0"/>
          </a:p>
        </p:txBody>
      </p:sp>
    </p:spTree>
    <p:extLst>
      <p:ext uri="{BB962C8B-B14F-4D97-AF65-F5344CB8AC3E}">
        <p14:creationId xmlns:p14="http://schemas.microsoft.com/office/powerpoint/2010/main" val="2377500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xLDe6JDlcjU?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CB8BE96-A08D-4899-8277-5516FB0EC8F0}"/>
              </a:ext>
            </a:extLst>
          </p:cNvPr>
          <p:cNvSpPr>
            <a:spLocks noGrp="1"/>
          </p:cNvSpPr>
          <p:nvPr>
            <p:ph type="ctrTitle"/>
          </p:nvPr>
        </p:nvSpPr>
        <p:spPr>
          <a:xfrm>
            <a:off x="660042" y="2438994"/>
            <a:ext cx="2880828" cy="3573584"/>
          </a:xfrm>
        </p:spPr>
        <p:txBody>
          <a:bodyPr anchor="t">
            <a:normAutofit fontScale="90000"/>
          </a:bodyPr>
          <a:lstStyle/>
          <a:p>
            <a:r>
              <a:rPr lang="en-GB" sz="4000" b="1" dirty="0">
                <a:solidFill>
                  <a:srgbClr val="FFFFFF"/>
                </a:solidFill>
              </a:rPr>
              <a:t>GCSE &amp; </a:t>
            </a:r>
            <a:br>
              <a:rPr lang="en-GB" sz="4000" b="1" dirty="0">
                <a:solidFill>
                  <a:srgbClr val="FFFFFF"/>
                </a:solidFill>
              </a:rPr>
            </a:br>
            <a:r>
              <a:rPr lang="en-GB" sz="4000" b="1" dirty="0">
                <a:solidFill>
                  <a:srgbClr val="FFFFFF"/>
                </a:solidFill>
              </a:rPr>
              <a:t>A Level Exams - Student Briefing</a:t>
            </a:r>
            <a:br>
              <a:rPr lang="en-GB" sz="4000" b="1" dirty="0">
                <a:solidFill>
                  <a:srgbClr val="FFFFFF"/>
                </a:solidFill>
              </a:rPr>
            </a:br>
            <a:r>
              <a:rPr lang="en-GB" sz="4000" b="1" dirty="0">
                <a:solidFill>
                  <a:srgbClr val="FFFFFF"/>
                </a:solidFill>
              </a:rPr>
              <a:t> </a:t>
            </a:r>
            <a:br>
              <a:rPr lang="en-GB" sz="4000" dirty="0">
                <a:solidFill>
                  <a:srgbClr val="FFFFFF"/>
                </a:solidFill>
              </a:rPr>
            </a:br>
            <a:endParaRPr lang="en-GB" sz="3100" i="1" dirty="0">
              <a:solidFill>
                <a:srgbClr val="FFFFFF"/>
              </a:solidFill>
            </a:endParaRPr>
          </a:p>
        </p:txBody>
      </p:sp>
      <p:sp>
        <p:nvSpPr>
          <p:cNvPr id="3" name="Subtitle 2">
            <a:extLst>
              <a:ext uri="{FF2B5EF4-FFF2-40B4-BE49-F238E27FC236}">
                <a16:creationId xmlns:a16="http://schemas.microsoft.com/office/drawing/2014/main" id="{1CFD553D-FCBA-4343-8655-8B9EC5E57644}"/>
              </a:ext>
            </a:extLst>
          </p:cNvPr>
          <p:cNvSpPr>
            <a:spLocks noGrp="1"/>
          </p:cNvSpPr>
          <p:nvPr>
            <p:ph type="subTitle" idx="1"/>
          </p:nvPr>
        </p:nvSpPr>
        <p:spPr>
          <a:xfrm>
            <a:off x="660042" y="806824"/>
            <a:ext cx="2919738" cy="1494117"/>
          </a:xfrm>
        </p:spPr>
        <p:txBody>
          <a:bodyPr anchor="b">
            <a:normAutofit/>
          </a:bodyPr>
          <a:lstStyle/>
          <a:p>
            <a:r>
              <a:rPr lang="en-GB" sz="2000" dirty="0">
                <a:solidFill>
                  <a:srgbClr val="FFFFFF"/>
                </a:solidFill>
              </a:rPr>
              <a:t>Exam Series 2024</a:t>
            </a:r>
          </a:p>
        </p:txBody>
      </p:sp>
      <p:pic>
        <p:nvPicPr>
          <p:cNvPr id="5" name="Picture 4" descr="Logo&#10;&#10;Description automatically generated">
            <a:extLst>
              <a:ext uri="{FF2B5EF4-FFF2-40B4-BE49-F238E27FC236}">
                <a16:creationId xmlns:a16="http://schemas.microsoft.com/office/drawing/2014/main" id="{BDDB4790-6859-4C68-A439-96E061E15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8644" y="467208"/>
            <a:ext cx="6693315" cy="5923584"/>
          </a:xfrm>
          <a:prstGeom prst="rect">
            <a:avLst/>
          </a:prstGeom>
        </p:spPr>
      </p:pic>
    </p:spTree>
    <p:extLst>
      <p:ext uri="{BB962C8B-B14F-4D97-AF65-F5344CB8AC3E}">
        <p14:creationId xmlns:p14="http://schemas.microsoft.com/office/powerpoint/2010/main" val="199190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Prohibited items</a:t>
            </a:r>
          </a:p>
        </p:txBody>
      </p:sp>
      <p:pic>
        <p:nvPicPr>
          <p:cNvPr id="28" name="Picture 27">
            <a:extLst>
              <a:ext uri="{FF2B5EF4-FFF2-40B4-BE49-F238E27FC236}">
                <a16:creationId xmlns:a16="http://schemas.microsoft.com/office/drawing/2014/main" id="{4CAAEA0E-D924-464F-7338-CF8683215758}"/>
              </a:ext>
            </a:extLst>
          </p:cNvPr>
          <p:cNvPicPr>
            <a:picLocks noChangeAspect="1"/>
          </p:cNvPicPr>
          <p:nvPr/>
        </p:nvPicPr>
        <p:blipFill>
          <a:blip r:embed="rId2"/>
          <a:stretch>
            <a:fillRect/>
          </a:stretch>
        </p:blipFill>
        <p:spPr>
          <a:xfrm>
            <a:off x="2037981" y="2953551"/>
            <a:ext cx="2486967" cy="2247203"/>
          </a:xfrm>
          <a:prstGeom prst="rect">
            <a:avLst/>
          </a:prstGeom>
        </p:spPr>
      </p:pic>
      <p:pic>
        <p:nvPicPr>
          <p:cNvPr id="30" name="Picture 29">
            <a:extLst>
              <a:ext uri="{FF2B5EF4-FFF2-40B4-BE49-F238E27FC236}">
                <a16:creationId xmlns:a16="http://schemas.microsoft.com/office/drawing/2014/main" id="{7C6511A5-F3FA-5397-D7BA-67D175A28988}"/>
              </a:ext>
            </a:extLst>
          </p:cNvPr>
          <p:cNvPicPr>
            <a:picLocks noChangeAspect="1"/>
          </p:cNvPicPr>
          <p:nvPr/>
        </p:nvPicPr>
        <p:blipFill>
          <a:blip r:embed="rId3"/>
          <a:stretch>
            <a:fillRect/>
          </a:stretch>
        </p:blipFill>
        <p:spPr>
          <a:xfrm>
            <a:off x="6460781" y="4573879"/>
            <a:ext cx="2509198" cy="2284121"/>
          </a:xfrm>
          <a:prstGeom prst="rect">
            <a:avLst/>
          </a:prstGeom>
        </p:spPr>
      </p:pic>
      <p:pic>
        <p:nvPicPr>
          <p:cNvPr id="37" name="Picture 36">
            <a:extLst>
              <a:ext uri="{FF2B5EF4-FFF2-40B4-BE49-F238E27FC236}">
                <a16:creationId xmlns:a16="http://schemas.microsoft.com/office/drawing/2014/main" id="{B51AC5D6-D93E-25CF-79B8-638211C0ADFD}"/>
              </a:ext>
            </a:extLst>
          </p:cNvPr>
          <p:cNvPicPr>
            <a:picLocks noChangeAspect="1"/>
          </p:cNvPicPr>
          <p:nvPr/>
        </p:nvPicPr>
        <p:blipFill>
          <a:blip r:embed="rId4"/>
          <a:stretch>
            <a:fillRect/>
          </a:stretch>
        </p:blipFill>
        <p:spPr>
          <a:xfrm>
            <a:off x="2037981" y="1696860"/>
            <a:ext cx="2486967" cy="1098259"/>
          </a:xfrm>
          <a:prstGeom prst="rect">
            <a:avLst/>
          </a:prstGeom>
        </p:spPr>
      </p:pic>
      <p:pic>
        <p:nvPicPr>
          <p:cNvPr id="41" name="Picture 40">
            <a:extLst>
              <a:ext uri="{FF2B5EF4-FFF2-40B4-BE49-F238E27FC236}">
                <a16:creationId xmlns:a16="http://schemas.microsoft.com/office/drawing/2014/main" id="{4E047D68-4BB5-DF00-7AC6-5367653681A9}"/>
              </a:ext>
            </a:extLst>
          </p:cNvPr>
          <p:cNvPicPr>
            <a:picLocks noChangeAspect="1"/>
          </p:cNvPicPr>
          <p:nvPr/>
        </p:nvPicPr>
        <p:blipFill>
          <a:blip r:embed="rId5"/>
          <a:stretch>
            <a:fillRect/>
          </a:stretch>
        </p:blipFill>
        <p:spPr>
          <a:xfrm>
            <a:off x="-7147" y="2457757"/>
            <a:ext cx="1863971" cy="1940274"/>
          </a:xfrm>
          <a:prstGeom prst="rect">
            <a:avLst/>
          </a:prstGeom>
        </p:spPr>
      </p:pic>
      <p:pic>
        <p:nvPicPr>
          <p:cNvPr id="45" name="Picture 44">
            <a:extLst>
              <a:ext uri="{FF2B5EF4-FFF2-40B4-BE49-F238E27FC236}">
                <a16:creationId xmlns:a16="http://schemas.microsoft.com/office/drawing/2014/main" id="{236CC079-B3ED-60BF-C782-64E77D501F5A}"/>
              </a:ext>
            </a:extLst>
          </p:cNvPr>
          <p:cNvPicPr>
            <a:picLocks noChangeAspect="1"/>
          </p:cNvPicPr>
          <p:nvPr/>
        </p:nvPicPr>
        <p:blipFill>
          <a:blip r:embed="rId6"/>
          <a:stretch>
            <a:fillRect/>
          </a:stretch>
        </p:blipFill>
        <p:spPr>
          <a:xfrm>
            <a:off x="8206173" y="-34965"/>
            <a:ext cx="3992974" cy="2790352"/>
          </a:xfrm>
          <a:prstGeom prst="rect">
            <a:avLst/>
          </a:prstGeom>
        </p:spPr>
      </p:pic>
      <p:pic>
        <p:nvPicPr>
          <p:cNvPr id="47" name="Picture 46">
            <a:extLst>
              <a:ext uri="{FF2B5EF4-FFF2-40B4-BE49-F238E27FC236}">
                <a16:creationId xmlns:a16="http://schemas.microsoft.com/office/drawing/2014/main" id="{5505600E-7D69-0477-2C4B-B04AAAC04751}"/>
              </a:ext>
            </a:extLst>
          </p:cNvPr>
          <p:cNvPicPr>
            <a:picLocks noChangeAspect="1"/>
          </p:cNvPicPr>
          <p:nvPr/>
        </p:nvPicPr>
        <p:blipFill>
          <a:blip r:embed="rId7"/>
          <a:stretch>
            <a:fillRect/>
          </a:stretch>
        </p:blipFill>
        <p:spPr>
          <a:xfrm>
            <a:off x="9896475" y="2635871"/>
            <a:ext cx="1263670" cy="1173883"/>
          </a:xfrm>
          <a:prstGeom prst="rect">
            <a:avLst/>
          </a:prstGeom>
        </p:spPr>
      </p:pic>
      <p:pic>
        <p:nvPicPr>
          <p:cNvPr id="49" name="Picture 48">
            <a:extLst>
              <a:ext uri="{FF2B5EF4-FFF2-40B4-BE49-F238E27FC236}">
                <a16:creationId xmlns:a16="http://schemas.microsoft.com/office/drawing/2014/main" id="{F48C4D13-A3B1-3466-C357-6B42CEE1F913}"/>
              </a:ext>
            </a:extLst>
          </p:cNvPr>
          <p:cNvPicPr>
            <a:picLocks noChangeAspect="1"/>
          </p:cNvPicPr>
          <p:nvPr/>
        </p:nvPicPr>
        <p:blipFill>
          <a:blip r:embed="rId8"/>
          <a:stretch>
            <a:fillRect/>
          </a:stretch>
        </p:blipFill>
        <p:spPr>
          <a:xfrm>
            <a:off x="4748634" y="4912245"/>
            <a:ext cx="1347364" cy="1920341"/>
          </a:xfrm>
          <a:prstGeom prst="rect">
            <a:avLst/>
          </a:prstGeom>
        </p:spPr>
      </p:pic>
      <p:pic>
        <p:nvPicPr>
          <p:cNvPr id="51" name="Picture 50">
            <a:extLst>
              <a:ext uri="{FF2B5EF4-FFF2-40B4-BE49-F238E27FC236}">
                <a16:creationId xmlns:a16="http://schemas.microsoft.com/office/drawing/2014/main" id="{C20B2385-7087-4000-1A2B-31BA19C9143D}"/>
              </a:ext>
            </a:extLst>
          </p:cNvPr>
          <p:cNvPicPr>
            <a:picLocks noChangeAspect="1"/>
          </p:cNvPicPr>
          <p:nvPr/>
        </p:nvPicPr>
        <p:blipFill>
          <a:blip r:embed="rId9"/>
          <a:stretch>
            <a:fillRect/>
          </a:stretch>
        </p:blipFill>
        <p:spPr>
          <a:xfrm>
            <a:off x="5361341" y="1676573"/>
            <a:ext cx="2089220" cy="1276978"/>
          </a:xfrm>
          <a:prstGeom prst="rect">
            <a:avLst/>
          </a:prstGeom>
        </p:spPr>
      </p:pic>
      <p:pic>
        <p:nvPicPr>
          <p:cNvPr id="53" name="Picture 52">
            <a:extLst>
              <a:ext uri="{FF2B5EF4-FFF2-40B4-BE49-F238E27FC236}">
                <a16:creationId xmlns:a16="http://schemas.microsoft.com/office/drawing/2014/main" id="{9CA76B0E-FB1D-F3C5-379A-E6C26FFB7CCF}"/>
              </a:ext>
            </a:extLst>
          </p:cNvPr>
          <p:cNvPicPr>
            <a:picLocks noChangeAspect="1"/>
          </p:cNvPicPr>
          <p:nvPr/>
        </p:nvPicPr>
        <p:blipFill>
          <a:blip r:embed="rId10"/>
          <a:stretch>
            <a:fillRect/>
          </a:stretch>
        </p:blipFill>
        <p:spPr>
          <a:xfrm>
            <a:off x="9098568" y="3735455"/>
            <a:ext cx="3093428" cy="3157510"/>
          </a:xfrm>
          <a:prstGeom prst="rect">
            <a:avLst/>
          </a:prstGeom>
        </p:spPr>
      </p:pic>
      <p:pic>
        <p:nvPicPr>
          <p:cNvPr id="55" name="Picture 54">
            <a:extLst>
              <a:ext uri="{FF2B5EF4-FFF2-40B4-BE49-F238E27FC236}">
                <a16:creationId xmlns:a16="http://schemas.microsoft.com/office/drawing/2014/main" id="{48CCB694-C7FB-A890-179E-7BD1E006CC20}"/>
              </a:ext>
            </a:extLst>
          </p:cNvPr>
          <p:cNvPicPr>
            <a:picLocks noChangeAspect="1"/>
          </p:cNvPicPr>
          <p:nvPr/>
        </p:nvPicPr>
        <p:blipFill>
          <a:blip r:embed="rId11"/>
          <a:stretch>
            <a:fillRect/>
          </a:stretch>
        </p:blipFill>
        <p:spPr>
          <a:xfrm>
            <a:off x="4907474" y="3121219"/>
            <a:ext cx="3238764" cy="1566461"/>
          </a:xfrm>
          <a:prstGeom prst="rect">
            <a:avLst/>
          </a:prstGeom>
        </p:spPr>
      </p:pic>
      <p:pic>
        <p:nvPicPr>
          <p:cNvPr id="57" name="Picture 56">
            <a:extLst>
              <a:ext uri="{FF2B5EF4-FFF2-40B4-BE49-F238E27FC236}">
                <a16:creationId xmlns:a16="http://schemas.microsoft.com/office/drawing/2014/main" id="{748C4904-CE90-5A6F-78A8-8A218F3FA3A1}"/>
              </a:ext>
            </a:extLst>
          </p:cNvPr>
          <p:cNvPicPr>
            <a:picLocks noChangeAspect="1"/>
          </p:cNvPicPr>
          <p:nvPr/>
        </p:nvPicPr>
        <p:blipFill>
          <a:blip r:embed="rId12"/>
          <a:stretch>
            <a:fillRect/>
          </a:stretch>
        </p:blipFill>
        <p:spPr>
          <a:xfrm>
            <a:off x="0" y="5271739"/>
            <a:ext cx="2810546" cy="1560847"/>
          </a:xfrm>
          <a:prstGeom prst="rect">
            <a:avLst/>
          </a:prstGeom>
        </p:spPr>
      </p:pic>
      <p:pic>
        <p:nvPicPr>
          <p:cNvPr id="4" name="Picture 3">
            <a:extLst>
              <a:ext uri="{FF2B5EF4-FFF2-40B4-BE49-F238E27FC236}">
                <a16:creationId xmlns:a16="http://schemas.microsoft.com/office/drawing/2014/main" id="{38ED16A9-29E8-E271-678B-0CC6448108FC}"/>
              </a:ext>
            </a:extLst>
          </p:cNvPr>
          <p:cNvPicPr>
            <a:picLocks noChangeAspect="1"/>
          </p:cNvPicPr>
          <p:nvPr/>
        </p:nvPicPr>
        <p:blipFill>
          <a:blip r:embed="rId13"/>
          <a:stretch>
            <a:fillRect/>
          </a:stretch>
        </p:blipFill>
        <p:spPr>
          <a:xfrm>
            <a:off x="1" y="-34964"/>
            <a:ext cx="8146238" cy="1590302"/>
          </a:xfrm>
          <a:prstGeom prst="rect">
            <a:avLst/>
          </a:prstGeom>
        </p:spPr>
      </p:pic>
    </p:spTree>
    <p:extLst>
      <p:ext uri="{BB962C8B-B14F-4D97-AF65-F5344CB8AC3E}">
        <p14:creationId xmlns:p14="http://schemas.microsoft.com/office/powerpoint/2010/main" val="363972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Exam Posters</a:t>
            </a:r>
          </a:p>
        </p:txBody>
      </p:sp>
      <p:pic>
        <p:nvPicPr>
          <p:cNvPr id="4" name="Picture 3">
            <a:extLst>
              <a:ext uri="{FF2B5EF4-FFF2-40B4-BE49-F238E27FC236}">
                <a16:creationId xmlns:a16="http://schemas.microsoft.com/office/drawing/2014/main" id="{D41CF8F6-C336-A80E-C135-4480B66D6B3C}"/>
              </a:ext>
            </a:extLst>
          </p:cNvPr>
          <p:cNvPicPr>
            <a:picLocks noChangeAspect="1"/>
          </p:cNvPicPr>
          <p:nvPr/>
        </p:nvPicPr>
        <p:blipFill rotWithShape="1">
          <a:blip r:embed="rId2"/>
          <a:srcRect t="4227" b="10701"/>
          <a:stretch/>
        </p:blipFill>
        <p:spPr>
          <a:xfrm>
            <a:off x="4504548" y="408050"/>
            <a:ext cx="3486637" cy="4303346"/>
          </a:xfrm>
          <a:prstGeom prst="rect">
            <a:avLst/>
          </a:prstGeom>
          <a:ln w="25400">
            <a:solidFill>
              <a:schemeClr val="accent1"/>
            </a:solidFill>
          </a:ln>
        </p:spPr>
      </p:pic>
      <p:pic>
        <p:nvPicPr>
          <p:cNvPr id="5" name="Picture 4">
            <a:extLst>
              <a:ext uri="{FF2B5EF4-FFF2-40B4-BE49-F238E27FC236}">
                <a16:creationId xmlns:a16="http://schemas.microsoft.com/office/drawing/2014/main" id="{1F64A7AB-7361-C3E5-DC45-EE6A3DA337FA}"/>
              </a:ext>
            </a:extLst>
          </p:cNvPr>
          <p:cNvPicPr>
            <a:picLocks noChangeAspect="1"/>
          </p:cNvPicPr>
          <p:nvPr/>
        </p:nvPicPr>
        <p:blipFill>
          <a:blip r:embed="rId3"/>
          <a:stretch>
            <a:fillRect/>
          </a:stretch>
        </p:blipFill>
        <p:spPr>
          <a:xfrm>
            <a:off x="8282180" y="1092967"/>
            <a:ext cx="3615776" cy="5283049"/>
          </a:xfrm>
          <a:prstGeom prst="rect">
            <a:avLst/>
          </a:prstGeom>
          <a:ln w="25400">
            <a:solidFill>
              <a:schemeClr val="accent1"/>
            </a:solidFill>
          </a:ln>
        </p:spPr>
      </p:pic>
    </p:spTree>
    <p:extLst>
      <p:ext uri="{BB962C8B-B14F-4D97-AF65-F5344CB8AC3E}">
        <p14:creationId xmlns:p14="http://schemas.microsoft.com/office/powerpoint/2010/main" val="235538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Final reminders</a:t>
            </a:r>
          </a:p>
        </p:txBody>
      </p:sp>
      <p:sp>
        <p:nvSpPr>
          <p:cNvPr id="3" name="Content Placeholder 2">
            <a:extLst>
              <a:ext uri="{FF2B5EF4-FFF2-40B4-BE49-F238E27FC236}">
                <a16:creationId xmlns:a16="http://schemas.microsoft.com/office/drawing/2014/main" id="{F0077B21-E98B-4AA4-8BB2-348F91B1AA29}"/>
              </a:ext>
            </a:extLst>
          </p:cNvPr>
          <p:cNvSpPr>
            <a:spLocks noGrp="1"/>
          </p:cNvSpPr>
          <p:nvPr>
            <p:ph idx="1"/>
          </p:nvPr>
        </p:nvSpPr>
        <p:spPr>
          <a:xfrm>
            <a:off x="4810259" y="649480"/>
            <a:ext cx="6555347" cy="5546047"/>
          </a:xfrm>
        </p:spPr>
        <p:txBody>
          <a:bodyPr anchor="ctr">
            <a:norm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Take out only what you took in</a:t>
            </a: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Illness – </a:t>
            </a:r>
            <a:r>
              <a:rPr lang="en-GB"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MUST have a Doctor’s note</a:t>
            </a:r>
          </a:p>
          <a:p>
            <a:r>
              <a:rPr lang="en-GB" sz="2000" b="1" dirty="0">
                <a:effectLst/>
                <a:latin typeface="Calibri" panose="020F0502020204030204" pitchFamily="34" charset="0"/>
                <a:ea typeface="Calibri" panose="020F0502020204030204" pitchFamily="34" charset="0"/>
                <a:cs typeface="Times New Roman" panose="02020603050405020304" pitchFamily="18" charset="0"/>
              </a:rPr>
              <a:t>No social media </a:t>
            </a:r>
            <a:r>
              <a:rPr lang="en-GB" sz="2000" dirty="0">
                <a:effectLst/>
                <a:latin typeface="Calibri" panose="020F0502020204030204" pitchFamily="34" charset="0"/>
                <a:ea typeface="Calibri" panose="020F0502020204030204" pitchFamily="34" charset="0"/>
                <a:cs typeface="Times New Roman" panose="02020603050405020304" pitchFamily="18" charset="0"/>
              </a:rPr>
              <a:t>after exams. It is monitored 24/7</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Beware hoax papers online- you will be disqualified if you attempt to buy one!</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Textbooks- drop books on table in Reception any time until Friday 28</a:t>
            </a:r>
            <a:r>
              <a:rPr lang="en-GB"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000" dirty="0">
                <a:effectLst/>
                <a:latin typeface="Calibri" panose="020F0502020204030204" pitchFamily="34" charset="0"/>
                <a:ea typeface="Calibri" panose="020F0502020204030204" pitchFamily="34" charset="0"/>
                <a:cs typeface="Times New Roman" panose="02020603050405020304" pitchFamily="18" charset="0"/>
              </a:rPr>
              <a:t> June</a:t>
            </a:r>
          </a:p>
          <a:p>
            <a:r>
              <a:rPr lang="en-GB" sz="2000" dirty="0">
                <a:latin typeface="Calibri" panose="020F0502020204030204" pitchFamily="34" charset="0"/>
                <a:cs typeface="Times New Roman" panose="02020603050405020304" pitchFamily="18" charset="0"/>
              </a:rPr>
              <a:t>Exam contingency days- 6</a:t>
            </a:r>
            <a:r>
              <a:rPr lang="en-GB" sz="2000" baseline="30000" dirty="0">
                <a:latin typeface="Calibri" panose="020F0502020204030204" pitchFamily="34" charset="0"/>
                <a:cs typeface="Times New Roman" panose="02020603050405020304" pitchFamily="18" charset="0"/>
              </a:rPr>
              <a:t>th</a:t>
            </a:r>
            <a:r>
              <a:rPr lang="en-GB" sz="2000" dirty="0">
                <a:latin typeface="Calibri" panose="020F0502020204030204" pitchFamily="34" charset="0"/>
                <a:cs typeface="Times New Roman" panose="02020603050405020304" pitchFamily="18" charset="0"/>
              </a:rPr>
              <a:t>, 13</a:t>
            </a:r>
            <a:r>
              <a:rPr lang="en-GB" sz="2000" baseline="30000" dirty="0">
                <a:latin typeface="Calibri" panose="020F0502020204030204" pitchFamily="34" charset="0"/>
                <a:cs typeface="Times New Roman" panose="02020603050405020304" pitchFamily="18" charset="0"/>
              </a:rPr>
              <a:t>th</a:t>
            </a:r>
            <a:r>
              <a:rPr lang="en-GB" sz="2000" dirty="0">
                <a:latin typeface="Calibri" panose="020F0502020204030204" pitchFamily="34" charset="0"/>
                <a:cs typeface="Times New Roman" panose="02020603050405020304" pitchFamily="18" charset="0"/>
              </a:rPr>
              <a:t>, 26</a:t>
            </a:r>
            <a:r>
              <a:rPr lang="en-GB" sz="2000" baseline="30000" dirty="0">
                <a:latin typeface="Calibri" panose="020F0502020204030204" pitchFamily="34" charset="0"/>
                <a:cs typeface="Times New Roman" panose="02020603050405020304" pitchFamily="18" charset="0"/>
              </a:rPr>
              <a:t>th</a:t>
            </a:r>
            <a:r>
              <a:rPr lang="en-GB" sz="2000" dirty="0">
                <a:latin typeface="Calibri" panose="020F0502020204030204" pitchFamily="34" charset="0"/>
                <a:cs typeface="Times New Roman" panose="02020603050405020304" pitchFamily="18" charset="0"/>
              </a:rPr>
              <a:t> June 2024</a:t>
            </a:r>
          </a:p>
          <a:p>
            <a:pPr marL="0" indent="0">
              <a:buNone/>
            </a:pPr>
            <a:endParaRPr lang="en-GB" sz="2000" dirty="0">
              <a:latin typeface="Calibri" panose="020F0502020204030204" pitchFamily="34" charset="0"/>
              <a:cs typeface="Times New Roman" panose="02020603050405020304" pitchFamily="18" charset="0"/>
            </a:endParaRPr>
          </a:p>
          <a:p>
            <a:pPr marL="0" indent="0">
              <a:buNone/>
            </a:pPr>
            <a:endParaRPr lang="en-GB" sz="2000" i="1" dirty="0">
              <a:latin typeface="Calibri" panose="020F0502020204030204" pitchFamily="34" charset="0"/>
              <a:cs typeface="Times New Roman" panose="02020603050405020304" pitchFamily="18" charset="0"/>
            </a:endParaRPr>
          </a:p>
          <a:p>
            <a:pPr marL="0" indent="0">
              <a:buNone/>
            </a:pPr>
            <a:r>
              <a:rPr lang="en-GB" sz="2000" i="1" dirty="0">
                <a:latin typeface="Calibri" panose="020F0502020204030204" pitchFamily="34" charset="0"/>
                <a:cs typeface="Times New Roman" panose="02020603050405020304" pitchFamily="18" charset="0"/>
              </a:rPr>
              <a:t>Any questions you have, come and ask me!</a:t>
            </a:r>
          </a:p>
          <a:p>
            <a:pPr marL="0" indent="0">
              <a:buNone/>
            </a:pPr>
            <a:endParaRPr lang="en-GB" sz="2000" i="1" dirty="0">
              <a:latin typeface="Calibri" panose="020F0502020204030204" pitchFamily="34" charset="0"/>
              <a:cs typeface="Times New Roman" panose="02020603050405020304" pitchFamily="18" charset="0"/>
            </a:endParaRPr>
          </a:p>
          <a:p>
            <a:pPr marL="0" indent="0">
              <a:buNone/>
            </a:pPr>
            <a:r>
              <a:rPr lang="en-GB" sz="2000" i="1" dirty="0">
                <a:latin typeface="Calibri" panose="020F0502020204030204" pitchFamily="34" charset="0"/>
                <a:cs typeface="Times New Roman" panose="02020603050405020304" pitchFamily="18" charset="0"/>
              </a:rPr>
              <a:t>And finally….take it one exam at a time and give it your very best! Good luck</a:t>
            </a:r>
          </a:p>
        </p:txBody>
      </p:sp>
    </p:spTree>
    <p:extLst>
      <p:ext uri="{BB962C8B-B14F-4D97-AF65-F5344CB8AC3E}">
        <p14:creationId xmlns:p14="http://schemas.microsoft.com/office/powerpoint/2010/main" val="10248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1371599" y="294538"/>
            <a:ext cx="9895951" cy="1033669"/>
          </a:xfrm>
        </p:spPr>
        <p:txBody>
          <a:bodyPr>
            <a:normAutofit/>
          </a:bodyPr>
          <a:lstStyle/>
          <a:p>
            <a:r>
              <a:rPr lang="en-GB" sz="3600" dirty="0">
                <a:solidFill>
                  <a:srgbClr val="FFFFFF"/>
                </a:solidFill>
              </a:rPr>
              <a:t>Exam Information</a:t>
            </a:r>
            <a:endParaRPr lang="en-GB" sz="3400" dirty="0">
              <a:solidFill>
                <a:srgbClr val="FFFFFF"/>
              </a:solidFill>
            </a:endParaRPr>
          </a:p>
        </p:txBody>
      </p:sp>
      <p:sp>
        <p:nvSpPr>
          <p:cNvPr id="5" name="Content Placeholder 4">
            <a:extLst>
              <a:ext uri="{FF2B5EF4-FFF2-40B4-BE49-F238E27FC236}">
                <a16:creationId xmlns:a16="http://schemas.microsoft.com/office/drawing/2014/main" id="{8978DA1B-DB01-5470-4D14-431D2A2EB76F}"/>
              </a:ext>
            </a:extLst>
          </p:cNvPr>
          <p:cNvSpPr>
            <a:spLocks noGrp="1"/>
          </p:cNvSpPr>
          <p:nvPr>
            <p:ph idx="1"/>
          </p:nvPr>
        </p:nvSpPr>
        <p:spPr/>
        <p:txBody>
          <a:bodyPr/>
          <a:lstStyle/>
          <a:p>
            <a:endParaRPr lang="en-GB"/>
          </a:p>
        </p:txBody>
      </p:sp>
      <p:grpSp>
        <p:nvGrpSpPr>
          <p:cNvPr id="6" name="Group 5">
            <a:extLst>
              <a:ext uri="{FF2B5EF4-FFF2-40B4-BE49-F238E27FC236}">
                <a16:creationId xmlns:a16="http://schemas.microsoft.com/office/drawing/2014/main" id="{372340AA-9034-2547-180D-1E17EE4BEA97}"/>
              </a:ext>
            </a:extLst>
          </p:cNvPr>
          <p:cNvGrpSpPr/>
          <p:nvPr/>
        </p:nvGrpSpPr>
        <p:grpSpPr>
          <a:xfrm>
            <a:off x="154659" y="1816389"/>
            <a:ext cx="11510868" cy="4491758"/>
            <a:chOff x="145423" y="1825625"/>
            <a:chExt cx="11510868" cy="4491758"/>
          </a:xfrm>
        </p:grpSpPr>
        <p:pic>
          <p:nvPicPr>
            <p:cNvPr id="7" name="Picture 6">
              <a:extLst>
                <a:ext uri="{FF2B5EF4-FFF2-40B4-BE49-F238E27FC236}">
                  <a16:creationId xmlns:a16="http://schemas.microsoft.com/office/drawing/2014/main" id="{D576F26D-5443-0589-FEDC-2DBF16CB220C}"/>
                </a:ext>
              </a:extLst>
            </p:cNvPr>
            <p:cNvPicPr>
              <a:picLocks noChangeAspect="1"/>
            </p:cNvPicPr>
            <p:nvPr/>
          </p:nvPicPr>
          <p:blipFill>
            <a:blip r:embed="rId2"/>
            <a:stretch>
              <a:fillRect/>
            </a:stretch>
          </p:blipFill>
          <p:spPr>
            <a:xfrm>
              <a:off x="5070223" y="2917388"/>
              <a:ext cx="6586068" cy="3399995"/>
            </a:xfrm>
            <a:prstGeom prst="rect">
              <a:avLst/>
            </a:prstGeom>
          </p:spPr>
        </p:pic>
        <p:pic>
          <p:nvPicPr>
            <p:cNvPr id="8" name="Picture 7">
              <a:extLst>
                <a:ext uri="{FF2B5EF4-FFF2-40B4-BE49-F238E27FC236}">
                  <a16:creationId xmlns:a16="http://schemas.microsoft.com/office/drawing/2014/main" id="{F3AF6B1F-F9DE-370E-0665-53D0F9BF12E1}"/>
                </a:ext>
              </a:extLst>
            </p:cNvPr>
            <p:cNvPicPr>
              <a:picLocks noChangeAspect="1"/>
            </p:cNvPicPr>
            <p:nvPr/>
          </p:nvPicPr>
          <p:blipFill>
            <a:blip r:embed="rId3"/>
            <a:stretch>
              <a:fillRect/>
            </a:stretch>
          </p:blipFill>
          <p:spPr>
            <a:xfrm>
              <a:off x="271446" y="1825625"/>
              <a:ext cx="4408577" cy="4491758"/>
            </a:xfrm>
            <a:prstGeom prst="rect">
              <a:avLst/>
            </a:prstGeom>
          </p:spPr>
        </p:pic>
        <p:sp>
          <p:nvSpPr>
            <p:cNvPr id="9" name="TextBox 8">
              <a:extLst>
                <a:ext uri="{FF2B5EF4-FFF2-40B4-BE49-F238E27FC236}">
                  <a16:creationId xmlns:a16="http://schemas.microsoft.com/office/drawing/2014/main" id="{2F217E28-1DDE-23CC-76D1-687BCA62DC82}"/>
                </a:ext>
              </a:extLst>
            </p:cNvPr>
            <p:cNvSpPr txBox="1"/>
            <p:nvPr/>
          </p:nvSpPr>
          <p:spPr>
            <a:xfrm>
              <a:off x="6096000" y="1825625"/>
              <a:ext cx="5560291" cy="369332"/>
            </a:xfrm>
            <a:prstGeom prst="rect">
              <a:avLst/>
            </a:prstGeom>
            <a:noFill/>
          </p:spPr>
          <p:txBody>
            <a:bodyPr wrap="square" rtlCol="0">
              <a:spAutoFit/>
            </a:bodyPr>
            <a:lstStyle/>
            <a:p>
              <a:r>
                <a:rPr lang="en-GB" b="1" dirty="0"/>
                <a:t>https://elizabethcollege.fireflycloud.net/examinations</a:t>
              </a:r>
            </a:p>
          </p:txBody>
        </p:sp>
        <p:sp>
          <p:nvSpPr>
            <p:cNvPr id="10" name="Oval 9">
              <a:extLst>
                <a:ext uri="{FF2B5EF4-FFF2-40B4-BE49-F238E27FC236}">
                  <a16:creationId xmlns:a16="http://schemas.microsoft.com/office/drawing/2014/main" id="{F40AFFC2-3A95-617A-6B80-966E27FEB095}"/>
                </a:ext>
              </a:extLst>
            </p:cNvPr>
            <p:cNvSpPr/>
            <p:nvPr/>
          </p:nvSpPr>
          <p:spPr>
            <a:xfrm>
              <a:off x="1077221" y="2423150"/>
              <a:ext cx="1117600" cy="61561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68C4E1EC-B85D-3B10-4E1D-B09CC7CCF640}"/>
                </a:ext>
              </a:extLst>
            </p:cNvPr>
            <p:cNvSpPr/>
            <p:nvPr/>
          </p:nvSpPr>
          <p:spPr>
            <a:xfrm>
              <a:off x="145423" y="3292112"/>
              <a:ext cx="1863595" cy="27377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Down 11">
              <a:extLst>
                <a:ext uri="{FF2B5EF4-FFF2-40B4-BE49-F238E27FC236}">
                  <a16:creationId xmlns:a16="http://schemas.microsoft.com/office/drawing/2014/main" id="{FFACBF10-51FB-D371-A40C-6577C67F30CF}"/>
                </a:ext>
              </a:extLst>
            </p:cNvPr>
            <p:cNvSpPr/>
            <p:nvPr/>
          </p:nvSpPr>
          <p:spPr>
            <a:xfrm rot="2495016">
              <a:off x="9674596" y="3093326"/>
              <a:ext cx="200146" cy="1956355"/>
            </a:xfrm>
            <a:prstGeom prst="downArrow">
              <a:avLst>
                <a:gd name="adj1" fmla="val 50000"/>
                <a:gd name="adj2" fmla="val 10217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4146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Exam Office student video</a:t>
            </a:r>
          </a:p>
        </p:txBody>
      </p:sp>
      <p:pic>
        <p:nvPicPr>
          <p:cNvPr id="6" name="Online Media 3" title="Instructions for Candidates 2023/2024">
            <a:hlinkClick r:id="" action="ppaction://media"/>
            <a:extLst>
              <a:ext uri="{FF2B5EF4-FFF2-40B4-BE49-F238E27FC236}">
                <a16:creationId xmlns:a16="http://schemas.microsoft.com/office/drawing/2014/main" id="{18A04F0E-2CC6-E1C0-D018-55295D34FE79}"/>
              </a:ext>
            </a:extLst>
          </p:cNvPr>
          <p:cNvPicPr>
            <a:picLocks noRot="1" noChangeAspect="1"/>
          </p:cNvPicPr>
          <p:nvPr>
            <a:videoFile r:link="rId1"/>
          </p:nvPr>
        </p:nvPicPr>
        <p:blipFill>
          <a:blip r:embed="rId3"/>
          <a:stretch>
            <a:fillRect/>
          </a:stretch>
        </p:blipFill>
        <p:spPr>
          <a:xfrm>
            <a:off x="4134810" y="1110516"/>
            <a:ext cx="7918131" cy="4473744"/>
          </a:xfrm>
          <a:prstGeom prst="rect">
            <a:avLst/>
          </a:prstGeom>
        </p:spPr>
      </p:pic>
    </p:spTree>
    <p:extLst>
      <p:ext uri="{BB962C8B-B14F-4D97-AF65-F5344CB8AC3E}">
        <p14:creationId xmlns:p14="http://schemas.microsoft.com/office/powerpoint/2010/main" val="18946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Exam Preparation</a:t>
            </a:r>
          </a:p>
        </p:txBody>
      </p:sp>
      <p:sp>
        <p:nvSpPr>
          <p:cNvPr id="3" name="Content Placeholder 2">
            <a:extLst>
              <a:ext uri="{FF2B5EF4-FFF2-40B4-BE49-F238E27FC236}">
                <a16:creationId xmlns:a16="http://schemas.microsoft.com/office/drawing/2014/main" id="{F0077B21-E98B-4AA4-8BB2-348F91B1AA29}"/>
              </a:ext>
            </a:extLst>
          </p:cNvPr>
          <p:cNvSpPr>
            <a:spLocks noGrp="1"/>
          </p:cNvSpPr>
          <p:nvPr>
            <p:ph idx="1"/>
          </p:nvPr>
        </p:nvSpPr>
        <p:spPr>
          <a:xfrm>
            <a:off x="4551043" y="667952"/>
            <a:ext cx="7206250" cy="5908338"/>
          </a:xfrm>
        </p:spPr>
        <p:txBody>
          <a:bodyPr anchor="ctr">
            <a:norm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Make copies of your timetable and put them up at home.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KNOW YOUR DATES AND TIMES!</a:t>
            </a:r>
          </a:p>
          <a:p>
            <a:r>
              <a:rPr lang="en-GB" sz="2000" dirty="0">
                <a:latin typeface="Calibri" panose="020F0502020204030204" pitchFamily="34" charset="0"/>
                <a:ea typeface="Calibri" panose="020F0502020204030204" pitchFamily="34" charset="0"/>
                <a:cs typeface="Times New Roman" panose="02020603050405020304" pitchFamily="18" charset="0"/>
              </a:rPr>
              <a:t>Plan for traffic, plan for road closures, plan for parking!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Don’t be late! Exam arrival times are 8:20am and 1:20pm If you arrive late,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please report to Reception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do not enter the exam room. </a:t>
            </a:r>
          </a:p>
          <a:p>
            <a:r>
              <a:rPr lang="en-GB" sz="2000" b="1" u="sng" dirty="0">
                <a:latin typeface="Calibri" panose="020F0502020204030204" pitchFamily="34" charset="0"/>
                <a:ea typeface="Calibri" panose="020F0502020204030204" pitchFamily="34" charset="0"/>
                <a:cs typeface="Times New Roman" panose="02020603050405020304" pitchFamily="18" charset="0"/>
              </a:rPr>
              <a:t>MEETING POINT: </a:t>
            </a:r>
            <a:r>
              <a:rPr lang="en-GB" sz="2000" dirty="0">
                <a:highlight>
                  <a:srgbClr val="FF0000"/>
                </a:highlight>
                <a:latin typeface="Calibri" panose="020F0502020204030204" pitchFamily="34" charset="0"/>
                <a:ea typeface="Calibri" panose="020F0502020204030204" pitchFamily="34" charset="0"/>
                <a:cs typeface="Times New Roman" panose="02020603050405020304" pitchFamily="18" charset="0"/>
              </a:rPr>
              <a:t>Always</a:t>
            </a:r>
            <a:r>
              <a:rPr lang="en-GB" sz="2000" dirty="0">
                <a:latin typeface="Calibri" panose="020F0502020204030204" pitchFamily="34" charset="0"/>
                <a:ea typeface="Calibri" panose="020F0502020204030204" pitchFamily="34" charset="0"/>
                <a:cs typeface="Times New Roman" panose="02020603050405020304" pitchFamily="18" charset="0"/>
              </a:rPr>
              <a:t> in Perrot Court Quad (or Sixth Form Centre if raining).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Y11 Bags can left be next to the wall - Drama toilets, Y13 bags in Sixth Form Centre.</a:t>
            </a:r>
          </a:p>
          <a:p>
            <a:r>
              <a:rPr lang="en-GB" sz="2000" dirty="0">
                <a:latin typeface="Calibri" panose="020F0502020204030204" pitchFamily="34" charset="0"/>
                <a:ea typeface="Calibri" panose="020F0502020204030204" pitchFamily="34" charset="0"/>
                <a:cs typeface="Times New Roman" panose="02020603050405020304" pitchFamily="18" charset="0"/>
              </a:rPr>
              <a:t>No toilet breaks in the first hour or last 15 minutes, unless it’s an emergency. You don’t get this time back. Close your booklet!</a:t>
            </a:r>
          </a:p>
          <a:p>
            <a:r>
              <a:rPr lang="en-GB" sz="2000" dirty="0"/>
              <a:t>It’ll be summertime! Leave blazers/jackets with your bags.</a:t>
            </a:r>
          </a:p>
          <a:p>
            <a:r>
              <a:rPr lang="en-GB" sz="2000" dirty="0"/>
              <a:t>Exam conditions start from the moment you walk in the room – COMPLETE SILENCE</a:t>
            </a:r>
          </a:p>
          <a:p>
            <a:r>
              <a:rPr lang="en-GB" sz="2000" dirty="0"/>
              <a:t>If you need to get the invigilators attention for </a:t>
            </a:r>
            <a:r>
              <a:rPr lang="en-GB" sz="2000" b="1" dirty="0"/>
              <a:t>anything</a:t>
            </a:r>
            <a:r>
              <a:rPr lang="en-GB" sz="2000" dirty="0"/>
              <a:t>…..RAISE YOUR HAND and they will come over to you.</a:t>
            </a:r>
          </a:p>
          <a:p>
            <a:endParaRPr lang="en-GB" sz="2000" dirty="0"/>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12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DB2FED-0CE4-26DB-2CDB-D6A3B8BAE24E}"/>
              </a:ext>
            </a:extLst>
          </p:cNvPr>
          <p:cNvPicPr>
            <a:picLocks noChangeAspect="1"/>
          </p:cNvPicPr>
          <p:nvPr/>
        </p:nvPicPr>
        <p:blipFill>
          <a:blip r:embed="rId2"/>
          <a:stretch>
            <a:fillRect/>
          </a:stretch>
        </p:blipFill>
        <p:spPr>
          <a:xfrm>
            <a:off x="6504093" y="1532991"/>
            <a:ext cx="5430498" cy="4992443"/>
          </a:xfrm>
          <a:prstGeom prst="rect">
            <a:avLst/>
          </a:prstGeom>
          <a:ln w="25400" cmpd="sng">
            <a:solidFill>
              <a:schemeClr val="tx1"/>
            </a:solidFill>
          </a:ln>
        </p:spPr>
      </p:pic>
      <p:pic>
        <p:nvPicPr>
          <p:cNvPr id="9" name="Picture 8">
            <a:extLst>
              <a:ext uri="{FF2B5EF4-FFF2-40B4-BE49-F238E27FC236}">
                <a16:creationId xmlns:a16="http://schemas.microsoft.com/office/drawing/2014/main" id="{787C2AC8-15A0-5CDF-FC96-0C301B2A8785}"/>
              </a:ext>
            </a:extLst>
          </p:cNvPr>
          <p:cNvPicPr>
            <a:picLocks noChangeAspect="1"/>
          </p:cNvPicPr>
          <p:nvPr/>
        </p:nvPicPr>
        <p:blipFill>
          <a:blip r:embed="rId3"/>
          <a:stretch>
            <a:fillRect/>
          </a:stretch>
        </p:blipFill>
        <p:spPr>
          <a:xfrm>
            <a:off x="144120" y="1532991"/>
            <a:ext cx="5841558" cy="4909315"/>
          </a:xfrm>
          <a:prstGeom prst="rect">
            <a:avLst/>
          </a:prstGeom>
          <a:ln w="25400" cmpd="sng">
            <a:solidFill>
              <a:schemeClr val="tx1"/>
            </a:solidFill>
          </a:ln>
        </p:spPr>
      </p:pic>
      <p:sp>
        <p:nvSpPr>
          <p:cNvPr id="10" name="TextBox 9">
            <a:extLst>
              <a:ext uri="{FF2B5EF4-FFF2-40B4-BE49-F238E27FC236}">
                <a16:creationId xmlns:a16="http://schemas.microsoft.com/office/drawing/2014/main" id="{6FB14D57-789F-4E39-BB51-A8FC6CA1E63E}"/>
              </a:ext>
            </a:extLst>
          </p:cNvPr>
          <p:cNvSpPr txBox="1"/>
          <p:nvPr/>
        </p:nvSpPr>
        <p:spPr>
          <a:xfrm>
            <a:off x="8803619" y="995769"/>
            <a:ext cx="1296955" cy="369332"/>
          </a:xfrm>
          <a:prstGeom prst="rect">
            <a:avLst/>
          </a:prstGeom>
          <a:noFill/>
        </p:spPr>
        <p:txBody>
          <a:bodyPr wrap="square" rtlCol="0">
            <a:spAutoFit/>
          </a:bodyPr>
          <a:lstStyle/>
          <a:p>
            <a:r>
              <a:rPr lang="en-GB" b="1" dirty="0"/>
              <a:t>GCSE</a:t>
            </a:r>
          </a:p>
        </p:txBody>
      </p:sp>
      <p:sp>
        <p:nvSpPr>
          <p:cNvPr id="11" name="TextBox 10">
            <a:extLst>
              <a:ext uri="{FF2B5EF4-FFF2-40B4-BE49-F238E27FC236}">
                <a16:creationId xmlns:a16="http://schemas.microsoft.com/office/drawing/2014/main" id="{817491CE-41D1-1109-67E7-D32FDA22CEBF}"/>
              </a:ext>
            </a:extLst>
          </p:cNvPr>
          <p:cNvSpPr txBox="1"/>
          <p:nvPr/>
        </p:nvSpPr>
        <p:spPr>
          <a:xfrm>
            <a:off x="2249527" y="995769"/>
            <a:ext cx="1296955" cy="369332"/>
          </a:xfrm>
          <a:prstGeom prst="rect">
            <a:avLst/>
          </a:prstGeom>
          <a:noFill/>
        </p:spPr>
        <p:txBody>
          <a:bodyPr wrap="square" rtlCol="0">
            <a:spAutoFit/>
          </a:bodyPr>
          <a:lstStyle/>
          <a:p>
            <a:r>
              <a:rPr lang="en-GB" b="1" dirty="0"/>
              <a:t> A Level</a:t>
            </a:r>
          </a:p>
        </p:txBody>
      </p:sp>
      <p:sp>
        <p:nvSpPr>
          <p:cNvPr id="12" name="TextBox 11">
            <a:extLst>
              <a:ext uri="{FF2B5EF4-FFF2-40B4-BE49-F238E27FC236}">
                <a16:creationId xmlns:a16="http://schemas.microsoft.com/office/drawing/2014/main" id="{52C13D63-0C68-C1F9-BBB1-34DE42A3629D}"/>
              </a:ext>
            </a:extLst>
          </p:cNvPr>
          <p:cNvSpPr txBox="1"/>
          <p:nvPr/>
        </p:nvSpPr>
        <p:spPr>
          <a:xfrm>
            <a:off x="3671651" y="221485"/>
            <a:ext cx="5093571" cy="369332"/>
          </a:xfrm>
          <a:prstGeom prst="rect">
            <a:avLst/>
          </a:prstGeom>
          <a:solidFill>
            <a:srgbClr val="002060"/>
          </a:solidFill>
          <a:ln>
            <a:solidFill>
              <a:srgbClr val="002060"/>
            </a:solidFill>
          </a:ln>
        </p:spPr>
        <p:txBody>
          <a:bodyPr wrap="square" rtlCol="0">
            <a:spAutoFit/>
          </a:bodyPr>
          <a:lstStyle/>
          <a:p>
            <a:r>
              <a:rPr lang="en-GB" b="1" dirty="0">
                <a:solidFill>
                  <a:schemeClr val="bg1"/>
                </a:solidFill>
              </a:rPr>
              <a:t>Please collect your final timetable before you leave</a:t>
            </a:r>
          </a:p>
        </p:txBody>
      </p:sp>
    </p:spTree>
    <p:extLst>
      <p:ext uri="{BB962C8B-B14F-4D97-AF65-F5344CB8AC3E}">
        <p14:creationId xmlns:p14="http://schemas.microsoft.com/office/powerpoint/2010/main" val="16090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649D14-055A-AF91-74A1-D4D7ACF410AB}"/>
              </a:ext>
            </a:extLst>
          </p:cNvPr>
          <p:cNvPicPr>
            <a:picLocks noGrp="1" noChangeAspect="1"/>
          </p:cNvPicPr>
          <p:nvPr>
            <p:ph idx="1"/>
          </p:nvPr>
        </p:nvPicPr>
        <p:blipFill>
          <a:blip r:embed="rId2"/>
          <a:stretch>
            <a:fillRect/>
          </a:stretch>
        </p:blipFill>
        <p:spPr>
          <a:xfrm>
            <a:off x="326572" y="151240"/>
            <a:ext cx="5673012" cy="6558269"/>
          </a:xfrm>
          <a:prstGeom prst="rect">
            <a:avLst/>
          </a:prstGeom>
          <a:ln>
            <a:solidFill>
              <a:schemeClr val="tx1"/>
            </a:solidFill>
          </a:ln>
        </p:spPr>
      </p:pic>
      <p:pic>
        <p:nvPicPr>
          <p:cNvPr id="7" name="Picture 6">
            <a:extLst>
              <a:ext uri="{FF2B5EF4-FFF2-40B4-BE49-F238E27FC236}">
                <a16:creationId xmlns:a16="http://schemas.microsoft.com/office/drawing/2014/main" id="{7AA79160-931D-B482-BBFB-98BE72A40353}"/>
              </a:ext>
            </a:extLst>
          </p:cNvPr>
          <p:cNvPicPr>
            <a:picLocks noChangeAspect="1"/>
          </p:cNvPicPr>
          <p:nvPr/>
        </p:nvPicPr>
        <p:blipFill>
          <a:blip r:embed="rId3"/>
          <a:stretch>
            <a:fillRect/>
          </a:stretch>
        </p:blipFill>
        <p:spPr>
          <a:xfrm>
            <a:off x="6557030" y="151240"/>
            <a:ext cx="5504341" cy="6277136"/>
          </a:xfrm>
          <a:prstGeom prst="rect">
            <a:avLst/>
          </a:prstGeom>
          <a:ln>
            <a:solidFill>
              <a:schemeClr val="tx1"/>
            </a:solidFill>
          </a:ln>
        </p:spPr>
      </p:pic>
      <p:sp>
        <p:nvSpPr>
          <p:cNvPr id="2" name="TextBox 1">
            <a:extLst>
              <a:ext uri="{FF2B5EF4-FFF2-40B4-BE49-F238E27FC236}">
                <a16:creationId xmlns:a16="http://schemas.microsoft.com/office/drawing/2014/main" id="{EC46F77A-E0CB-0C6A-0035-D8C1BF1EB1A2}"/>
              </a:ext>
            </a:extLst>
          </p:cNvPr>
          <p:cNvSpPr txBox="1"/>
          <p:nvPr/>
        </p:nvSpPr>
        <p:spPr>
          <a:xfrm>
            <a:off x="3163078" y="6061803"/>
            <a:ext cx="7424451" cy="646331"/>
          </a:xfrm>
          <a:prstGeom prst="rect">
            <a:avLst/>
          </a:prstGeom>
          <a:solidFill>
            <a:srgbClr val="FF66FF"/>
          </a:solidFill>
          <a:ln>
            <a:solidFill>
              <a:schemeClr val="tx1"/>
            </a:solidFill>
          </a:ln>
        </p:spPr>
        <p:txBody>
          <a:bodyPr wrap="square" rtlCol="0">
            <a:spAutoFit/>
          </a:bodyPr>
          <a:lstStyle/>
          <a:p>
            <a:pPr algn="ctr"/>
            <a:r>
              <a:rPr lang="en-GB" dirty="0"/>
              <a:t>No lined paper allowed, only these booklets even for rough work. In 2023, 1.26 million students took exams with 16 million scripts marked.</a:t>
            </a:r>
          </a:p>
        </p:txBody>
      </p:sp>
      <p:sp>
        <p:nvSpPr>
          <p:cNvPr id="3" name="TextBox 2">
            <a:extLst>
              <a:ext uri="{FF2B5EF4-FFF2-40B4-BE49-F238E27FC236}">
                <a16:creationId xmlns:a16="http://schemas.microsoft.com/office/drawing/2014/main" id="{DE885FB5-EC17-E8C2-2CF5-0AE6B1CF82D0}"/>
              </a:ext>
            </a:extLst>
          </p:cNvPr>
          <p:cNvSpPr txBox="1"/>
          <p:nvPr/>
        </p:nvSpPr>
        <p:spPr>
          <a:xfrm rot="19586387">
            <a:off x="814485" y="3913167"/>
            <a:ext cx="4697186" cy="1631216"/>
          </a:xfrm>
          <a:prstGeom prst="rect">
            <a:avLst/>
          </a:prstGeom>
          <a:noFill/>
          <a:ln>
            <a:noFill/>
          </a:ln>
        </p:spPr>
        <p:txBody>
          <a:bodyPr wrap="square" rtlCol="0">
            <a:spAutoFit/>
          </a:bodyPr>
          <a:lstStyle/>
          <a:p>
            <a:r>
              <a:rPr lang="en-GB" sz="10000" i="1" dirty="0">
                <a:solidFill>
                  <a:schemeClr val="bg1">
                    <a:lumMod val="75000"/>
                  </a:schemeClr>
                </a:solidFill>
                <a:latin typeface="Dancing Script" panose="03080600040507000D00" pitchFamily="66" charset="0"/>
              </a:rPr>
              <a:t>Example</a:t>
            </a:r>
          </a:p>
        </p:txBody>
      </p:sp>
      <p:sp>
        <p:nvSpPr>
          <p:cNvPr id="4" name="TextBox 3">
            <a:extLst>
              <a:ext uri="{FF2B5EF4-FFF2-40B4-BE49-F238E27FC236}">
                <a16:creationId xmlns:a16="http://schemas.microsoft.com/office/drawing/2014/main" id="{8ACCD361-4D75-FEE9-B461-A82023A7F622}"/>
              </a:ext>
            </a:extLst>
          </p:cNvPr>
          <p:cNvSpPr txBox="1"/>
          <p:nvPr/>
        </p:nvSpPr>
        <p:spPr>
          <a:xfrm rot="19586387">
            <a:off x="7304805" y="3153556"/>
            <a:ext cx="4697186" cy="1631216"/>
          </a:xfrm>
          <a:prstGeom prst="rect">
            <a:avLst/>
          </a:prstGeom>
          <a:noFill/>
          <a:ln>
            <a:noFill/>
          </a:ln>
        </p:spPr>
        <p:txBody>
          <a:bodyPr wrap="square" rtlCol="0">
            <a:spAutoFit/>
          </a:bodyPr>
          <a:lstStyle/>
          <a:p>
            <a:r>
              <a:rPr lang="en-GB" sz="10000" i="1" dirty="0">
                <a:solidFill>
                  <a:schemeClr val="bg1">
                    <a:lumMod val="75000"/>
                  </a:schemeClr>
                </a:solidFill>
                <a:latin typeface="Dancing Script" panose="03080600040507000D00" pitchFamily="66" charset="0"/>
              </a:rPr>
              <a:t>Example</a:t>
            </a:r>
          </a:p>
        </p:txBody>
      </p:sp>
    </p:spTree>
    <p:extLst>
      <p:ext uri="{BB962C8B-B14F-4D97-AF65-F5344CB8AC3E}">
        <p14:creationId xmlns:p14="http://schemas.microsoft.com/office/powerpoint/2010/main" val="137107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5446CE-7772-9212-A8E0-0EC6C6F0DFA7}"/>
              </a:ext>
            </a:extLst>
          </p:cNvPr>
          <p:cNvPicPr>
            <a:picLocks noChangeAspect="1"/>
          </p:cNvPicPr>
          <p:nvPr/>
        </p:nvPicPr>
        <p:blipFill>
          <a:blip r:embed="rId2"/>
          <a:stretch>
            <a:fillRect/>
          </a:stretch>
        </p:blipFill>
        <p:spPr>
          <a:xfrm>
            <a:off x="316961" y="693350"/>
            <a:ext cx="1373765" cy="2786410"/>
          </a:xfrm>
          <a:prstGeom prst="rect">
            <a:avLst/>
          </a:prstGeom>
        </p:spPr>
      </p:pic>
      <p:pic>
        <p:nvPicPr>
          <p:cNvPr id="20" name="Picture 19">
            <a:extLst>
              <a:ext uri="{FF2B5EF4-FFF2-40B4-BE49-F238E27FC236}">
                <a16:creationId xmlns:a16="http://schemas.microsoft.com/office/drawing/2014/main" id="{8F69AB63-E141-652F-0284-6C505EAC789D}"/>
              </a:ext>
            </a:extLst>
          </p:cNvPr>
          <p:cNvPicPr>
            <a:picLocks noChangeAspect="1"/>
          </p:cNvPicPr>
          <p:nvPr/>
        </p:nvPicPr>
        <p:blipFill>
          <a:blip r:embed="rId3"/>
          <a:stretch>
            <a:fillRect/>
          </a:stretch>
        </p:blipFill>
        <p:spPr>
          <a:xfrm>
            <a:off x="2012656" y="1276916"/>
            <a:ext cx="1425836" cy="998853"/>
          </a:xfrm>
          <a:prstGeom prst="rect">
            <a:avLst/>
          </a:prstGeom>
        </p:spPr>
      </p:pic>
      <p:pic>
        <p:nvPicPr>
          <p:cNvPr id="18" name="Picture 17">
            <a:extLst>
              <a:ext uri="{FF2B5EF4-FFF2-40B4-BE49-F238E27FC236}">
                <a16:creationId xmlns:a16="http://schemas.microsoft.com/office/drawing/2014/main" id="{B26F9CD0-71D3-8D65-E4B1-79C240F8B2E3}"/>
              </a:ext>
            </a:extLst>
          </p:cNvPr>
          <p:cNvPicPr>
            <a:picLocks noChangeAspect="1"/>
          </p:cNvPicPr>
          <p:nvPr/>
        </p:nvPicPr>
        <p:blipFill>
          <a:blip r:embed="rId4"/>
          <a:stretch>
            <a:fillRect/>
          </a:stretch>
        </p:blipFill>
        <p:spPr>
          <a:xfrm>
            <a:off x="424725" y="3971101"/>
            <a:ext cx="2062163" cy="1039813"/>
          </a:xfrm>
          <a:prstGeom prst="rect">
            <a:avLst/>
          </a:prstGeom>
        </p:spPr>
      </p:pic>
      <p:pic>
        <p:nvPicPr>
          <p:cNvPr id="6" name="Picture 5">
            <a:extLst>
              <a:ext uri="{FF2B5EF4-FFF2-40B4-BE49-F238E27FC236}">
                <a16:creationId xmlns:a16="http://schemas.microsoft.com/office/drawing/2014/main" id="{A52BC96A-5A66-C29A-413D-05491F65D166}"/>
              </a:ext>
            </a:extLst>
          </p:cNvPr>
          <p:cNvPicPr>
            <a:picLocks noChangeAspect="1"/>
          </p:cNvPicPr>
          <p:nvPr/>
        </p:nvPicPr>
        <p:blipFill>
          <a:blip r:embed="rId5"/>
          <a:stretch>
            <a:fillRect/>
          </a:stretch>
        </p:blipFill>
        <p:spPr>
          <a:xfrm>
            <a:off x="3086439" y="3777425"/>
            <a:ext cx="1718084" cy="1219456"/>
          </a:xfrm>
          <a:prstGeom prst="rect">
            <a:avLst/>
          </a:prstGeom>
        </p:spPr>
      </p:pic>
      <p:pic>
        <p:nvPicPr>
          <p:cNvPr id="8" name="Picture 7">
            <a:extLst>
              <a:ext uri="{FF2B5EF4-FFF2-40B4-BE49-F238E27FC236}">
                <a16:creationId xmlns:a16="http://schemas.microsoft.com/office/drawing/2014/main" id="{19AFC0EF-E9D2-D85D-BC10-14649988038C}"/>
              </a:ext>
            </a:extLst>
          </p:cNvPr>
          <p:cNvPicPr>
            <a:picLocks noChangeAspect="1"/>
          </p:cNvPicPr>
          <p:nvPr/>
        </p:nvPicPr>
        <p:blipFill>
          <a:blip r:embed="rId6"/>
          <a:stretch>
            <a:fillRect/>
          </a:stretch>
        </p:blipFill>
        <p:spPr>
          <a:xfrm>
            <a:off x="1319551" y="2128176"/>
            <a:ext cx="1766888" cy="1458913"/>
          </a:xfrm>
          <a:prstGeom prst="rect">
            <a:avLst/>
          </a:prstGeom>
        </p:spPr>
      </p:pic>
      <p:pic>
        <p:nvPicPr>
          <p:cNvPr id="4" name="Picture 3">
            <a:extLst>
              <a:ext uri="{FF2B5EF4-FFF2-40B4-BE49-F238E27FC236}">
                <a16:creationId xmlns:a16="http://schemas.microsoft.com/office/drawing/2014/main" id="{C2A5A545-186C-548F-14E4-053901F6E0B9}"/>
              </a:ext>
            </a:extLst>
          </p:cNvPr>
          <p:cNvPicPr>
            <a:picLocks noChangeAspect="1"/>
          </p:cNvPicPr>
          <p:nvPr/>
        </p:nvPicPr>
        <p:blipFill>
          <a:blip r:embed="rId7"/>
          <a:stretch>
            <a:fillRect/>
          </a:stretch>
        </p:blipFill>
        <p:spPr>
          <a:xfrm>
            <a:off x="4913808" y="3016238"/>
            <a:ext cx="1766888" cy="2055813"/>
          </a:xfrm>
          <a:prstGeom prst="rect">
            <a:avLst/>
          </a:prstGeom>
        </p:spPr>
      </p:pic>
      <p:pic>
        <p:nvPicPr>
          <p:cNvPr id="14" name="Picture 13">
            <a:extLst>
              <a:ext uri="{FF2B5EF4-FFF2-40B4-BE49-F238E27FC236}">
                <a16:creationId xmlns:a16="http://schemas.microsoft.com/office/drawing/2014/main" id="{03407DAC-20D2-168F-29EC-EC1883559006}"/>
              </a:ext>
            </a:extLst>
          </p:cNvPr>
          <p:cNvPicPr>
            <a:picLocks noChangeAspect="1"/>
          </p:cNvPicPr>
          <p:nvPr/>
        </p:nvPicPr>
        <p:blipFill>
          <a:blip r:embed="rId8"/>
          <a:stretch>
            <a:fillRect/>
          </a:stretch>
        </p:blipFill>
        <p:spPr>
          <a:xfrm>
            <a:off x="3195724" y="2344500"/>
            <a:ext cx="1608459" cy="1261201"/>
          </a:xfrm>
          <a:prstGeom prst="rect">
            <a:avLst/>
          </a:prstGeom>
        </p:spPr>
      </p:pic>
      <p:pic>
        <p:nvPicPr>
          <p:cNvPr id="22" name="Picture 21">
            <a:extLst>
              <a:ext uri="{FF2B5EF4-FFF2-40B4-BE49-F238E27FC236}">
                <a16:creationId xmlns:a16="http://schemas.microsoft.com/office/drawing/2014/main" id="{33CDC072-4C2E-A4CF-F21F-6BD276448EF9}"/>
              </a:ext>
            </a:extLst>
          </p:cNvPr>
          <p:cNvPicPr>
            <a:picLocks noChangeAspect="1"/>
          </p:cNvPicPr>
          <p:nvPr/>
        </p:nvPicPr>
        <p:blipFill>
          <a:blip r:embed="rId9"/>
          <a:stretch>
            <a:fillRect/>
          </a:stretch>
        </p:blipFill>
        <p:spPr>
          <a:xfrm>
            <a:off x="7028766" y="1119346"/>
            <a:ext cx="2224088" cy="4095750"/>
          </a:xfrm>
          <a:prstGeom prst="rect">
            <a:avLst/>
          </a:prstGeom>
        </p:spPr>
      </p:pic>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838200" y="5358141"/>
            <a:ext cx="8159182" cy="942664"/>
          </a:xfrm>
          <a:solidFill>
            <a:srgbClr val="002060"/>
          </a:solidFill>
        </p:spPr>
        <p:txBody>
          <a:bodyPr vert="horz" lIns="91440" tIns="45720" rIns="91440" bIns="45720" rtlCol="0" anchor="ctr">
            <a:normAutofit/>
          </a:bodyPr>
          <a:lstStyle/>
          <a:p>
            <a:pPr algn="ctr"/>
            <a:r>
              <a:rPr lang="en-US" sz="5200" b="1" kern="1200" dirty="0">
                <a:solidFill>
                  <a:schemeClr val="bg1"/>
                </a:solidFill>
                <a:latin typeface="+mj-lt"/>
                <a:ea typeface="+mj-ea"/>
                <a:cs typeface="+mj-cs"/>
              </a:rPr>
              <a:t>Bring with you to every exam</a:t>
            </a:r>
          </a:p>
        </p:txBody>
      </p:sp>
      <p:pic>
        <p:nvPicPr>
          <p:cNvPr id="16" name="Picture 15">
            <a:extLst>
              <a:ext uri="{FF2B5EF4-FFF2-40B4-BE49-F238E27FC236}">
                <a16:creationId xmlns:a16="http://schemas.microsoft.com/office/drawing/2014/main" id="{51A7F900-2FD0-9590-D6F2-0DDB44241250}"/>
              </a:ext>
            </a:extLst>
          </p:cNvPr>
          <p:cNvPicPr>
            <a:picLocks noChangeAspect="1"/>
          </p:cNvPicPr>
          <p:nvPr/>
        </p:nvPicPr>
        <p:blipFill>
          <a:blip r:embed="rId10"/>
          <a:stretch>
            <a:fillRect/>
          </a:stretch>
        </p:blipFill>
        <p:spPr>
          <a:xfrm>
            <a:off x="3824220" y="1127282"/>
            <a:ext cx="3302507" cy="807082"/>
          </a:xfrm>
          <a:prstGeom prst="rect">
            <a:avLst/>
          </a:prstGeom>
        </p:spPr>
      </p:pic>
      <p:pic>
        <p:nvPicPr>
          <p:cNvPr id="5" name="Picture 4">
            <a:extLst>
              <a:ext uri="{FF2B5EF4-FFF2-40B4-BE49-F238E27FC236}">
                <a16:creationId xmlns:a16="http://schemas.microsoft.com/office/drawing/2014/main" id="{55B4DAF2-8BE4-CF8E-ED69-BBE89F5F09BB}"/>
              </a:ext>
            </a:extLst>
          </p:cNvPr>
          <p:cNvPicPr>
            <a:picLocks noChangeAspect="1"/>
          </p:cNvPicPr>
          <p:nvPr/>
        </p:nvPicPr>
        <p:blipFill>
          <a:blip r:embed="rId11"/>
          <a:stretch>
            <a:fillRect/>
          </a:stretch>
        </p:blipFill>
        <p:spPr>
          <a:xfrm>
            <a:off x="5708908" y="1897174"/>
            <a:ext cx="1210403" cy="942664"/>
          </a:xfrm>
          <a:prstGeom prst="rect">
            <a:avLst/>
          </a:prstGeom>
        </p:spPr>
      </p:pic>
      <p:sp>
        <p:nvSpPr>
          <p:cNvPr id="3" name="TextBox 2">
            <a:extLst>
              <a:ext uri="{FF2B5EF4-FFF2-40B4-BE49-F238E27FC236}">
                <a16:creationId xmlns:a16="http://schemas.microsoft.com/office/drawing/2014/main" id="{CCB0773E-63BC-2327-CA60-AED11F62F6BB}"/>
              </a:ext>
            </a:extLst>
          </p:cNvPr>
          <p:cNvSpPr txBox="1"/>
          <p:nvPr/>
        </p:nvSpPr>
        <p:spPr>
          <a:xfrm>
            <a:off x="9252854" y="238715"/>
            <a:ext cx="2813474" cy="5555047"/>
          </a:xfrm>
          <a:prstGeom prst="rect">
            <a:avLst/>
          </a:prstGeom>
          <a:noFill/>
        </p:spPr>
        <p:txBody>
          <a:bodyPr wrap="square" rtlCol="0">
            <a:spAutoFit/>
          </a:bodyPr>
          <a:lstStyle/>
          <a:p>
            <a:pPr>
              <a:lnSpc>
                <a:spcPct val="107000"/>
              </a:lnSpc>
              <a:spcAft>
                <a:spcPts val="800"/>
              </a:spcAft>
            </a:pPr>
            <a:r>
              <a:rPr lang="en-GB" sz="16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During an examination a calculator must not be able to offer any of these facilities: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language translators;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symbolic algebra manipulation;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symbolic differentiation or integration; </a:t>
            </a:r>
          </a:p>
          <a:p>
            <a:pPr marL="342900" lvl="0" indent="-342900">
              <a:lnSpc>
                <a:spcPct val="107000"/>
              </a:lnSpc>
              <a:spcAft>
                <a:spcPts val="8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communication with other machines or the internet. </a:t>
            </a:r>
          </a:p>
          <a:p>
            <a:pPr>
              <a:lnSpc>
                <a:spcPct val="107000"/>
              </a:lnSpc>
              <a:spcAft>
                <a:spcPts val="800"/>
              </a:spcAft>
            </a:pPr>
            <a:r>
              <a:rPr lang="en-GB" sz="16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During an examination a calculator must not give access to pre-stored information. This includes: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databanks;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dictionaries; </a:t>
            </a:r>
          </a:p>
          <a:p>
            <a:pPr marL="342900" lvl="0" indent="-342900">
              <a:lnSpc>
                <a:spcPct val="107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mathematical formulae; </a:t>
            </a:r>
          </a:p>
          <a:p>
            <a:pPr lvl="0">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7" name="TextBox 6">
            <a:extLst>
              <a:ext uri="{FF2B5EF4-FFF2-40B4-BE49-F238E27FC236}">
                <a16:creationId xmlns:a16="http://schemas.microsoft.com/office/drawing/2014/main" id="{6EE01D9B-21F1-D455-F515-438CF94B0694}"/>
              </a:ext>
            </a:extLst>
          </p:cNvPr>
          <p:cNvSpPr txBox="1"/>
          <p:nvPr/>
        </p:nvSpPr>
        <p:spPr>
          <a:xfrm>
            <a:off x="9529838" y="5358141"/>
            <a:ext cx="2336800" cy="923330"/>
          </a:xfrm>
          <a:prstGeom prst="rect">
            <a:avLst/>
          </a:prstGeom>
          <a:solidFill>
            <a:schemeClr val="accent6">
              <a:lumMod val="75000"/>
            </a:schemeClr>
          </a:solidFill>
        </p:spPr>
        <p:txBody>
          <a:bodyPr wrap="square" rtlCol="0">
            <a:spAutoFit/>
          </a:bodyPr>
          <a:lstStyle/>
          <a:p>
            <a:pPr algn="ctr"/>
            <a:r>
              <a:rPr lang="en-GB" b="1" dirty="0">
                <a:solidFill>
                  <a:schemeClr val="bg1"/>
                </a:solidFill>
              </a:rPr>
              <a:t>Invigilator will check calculators on your desk – make available</a:t>
            </a:r>
          </a:p>
        </p:txBody>
      </p:sp>
      <p:sp>
        <p:nvSpPr>
          <p:cNvPr id="9" name="TextBox 8">
            <a:extLst>
              <a:ext uri="{FF2B5EF4-FFF2-40B4-BE49-F238E27FC236}">
                <a16:creationId xmlns:a16="http://schemas.microsoft.com/office/drawing/2014/main" id="{5F034F0D-EF3F-5B61-A781-CB0F26AB3D17}"/>
              </a:ext>
            </a:extLst>
          </p:cNvPr>
          <p:cNvSpPr txBox="1"/>
          <p:nvPr/>
        </p:nvSpPr>
        <p:spPr>
          <a:xfrm>
            <a:off x="1511728" y="339001"/>
            <a:ext cx="2703564" cy="646331"/>
          </a:xfrm>
          <a:prstGeom prst="rect">
            <a:avLst/>
          </a:prstGeom>
          <a:solidFill>
            <a:schemeClr val="accent6">
              <a:lumMod val="75000"/>
            </a:schemeClr>
          </a:solidFill>
        </p:spPr>
        <p:txBody>
          <a:bodyPr wrap="square" rtlCol="0">
            <a:spAutoFit/>
          </a:bodyPr>
          <a:lstStyle/>
          <a:p>
            <a:pPr algn="ctr"/>
            <a:r>
              <a:rPr lang="en-GB" b="1" dirty="0">
                <a:solidFill>
                  <a:schemeClr val="bg1"/>
                </a:solidFill>
              </a:rPr>
              <a:t>Fat lids – you will be asked to open the bottle</a:t>
            </a:r>
          </a:p>
        </p:txBody>
      </p:sp>
    </p:spTree>
    <p:extLst>
      <p:ext uri="{BB962C8B-B14F-4D97-AF65-F5344CB8AC3E}">
        <p14:creationId xmlns:p14="http://schemas.microsoft.com/office/powerpoint/2010/main" val="38466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During &amp; after the exam</a:t>
            </a:r>
          </a:p>
        </p:txBody>
      </p:sp>
      <p:sp>
        <p:nvSpPr>
          <p:cNvPr id="3" name="Content Placeholder 2">
            <a:extLst>
              <a:ext uri="{FF2B5EF4-FFF2-40B4-BE49-F238E27FC236}">
                <a16:creationId xmlns:a16="http://schemas.microsoft.com/office/drawing/2014/main" id="{F0077B21-E98B-4AA4-8BB2-348F91B1AA29}"/>
              </a:ext>
            </a:extLst>
          </p:cNvPr>
          <p:cNvSpPr>
            <a:spLocks noGrp="1"/>
          </p:cNvSpPr>
          <p:nvPr>
            <p:ph idx="1"/>
          </p:nvPr>
        </p:nvSpPr>
        <p:spPr>
          <a:xfrm>
            <a:off x="1371599" y="1692730"/>
            <a:ext cx="9724031" cy="4909456"/>
          </a:xfrm>
        </p:spPr>
        <p:txBody>
          <a:bodyPr anchor="ctr">
            <a:noAutofit/>
          </a:bodyPr>
          <a:lstStyle/>
          <a:p>
            <a:r>
              <a:rPr lang="en-GB" sz="2000" dirty="0"/>
              <a:t>Wait for the invigilator’s instructions before picking up your pen or opening the Q paper.</a:t>
            </a:r>
          </a:p>
          <a:p>
            <a:pPr lvl="1"/>
            <a:r>
              <a:rPr lang="en-GB" sz="1800" dirty="0"/>
              <a:t>Laptop users log in as soon as you sit down then wait to fill in your booklet</a:t>
            </a:r>
          </a:p>
          <a:p>
            <a:r>
              <a:rPr lang="en-GB" sz="2000" dirty="0"/>
              <a:t>Invigilators will walk around - seating plan and register.</a:t>
            </a:r>
          </a:p>
          <a:p>
            <a:r>
              <a:rPr lang="en-GB" sz="2000" dirty="0"/>
              <a:t>We will get visited by an Inspector- he’s inspecting the exam set-up not you, ignore!</a:t>
            </a:r>
          </a:p>
          <a:p>
            <a:r>
              <a:rPr lang="en-GB" sz="2000" dirty="0"/>
              <a:t>No scrap paper- rough work in your answer booklets then cross it out</a:t>
            </a:r>
          </a:p>
          <a:p>
            <a:r>
              <a:rPr lang="en-GB" sz="2000" dirty="0"/>
              <a:t>Come to the end of your answer booklet….we have more! All additional booklets must have all your details rewritten on the front</a:t>
            </a:r>
          </a:p>
          <a:p>
            <a:r>
              <a:rPr lang="en-GB" sz="2000" dirty="0"/>
              <a:t>Fire alarm &amp; meeting points – Await the invigilator’s instructions.</a:t>
            </a:r>
          </a:p>
          <a:p>
            <a:r>
              <a:rPr lang="en-GB" sz="2000" dirty="0"/>
              <a:t>You keep an eye on the time (no 5 min warning)</a:t>
            </a:r>
          </a:p>
          <a:p>
            <a:r>
              <a:rPr lang="en-GB" sz="2000" dirty="0"/>
              <a:t> When the time is up, STOP WRITING (“</a:t>
            </a:r>
            <a:r>
              <a:rPr lang="en-GB" sz="2000" i="1" dirty="0"/>
              <a:t>I just want to finish my sentence</a:t>
            </a:r>
            <a:r>
              <a:rPr lang="en-GB" sz="2000" dirty="0"/>
              <a:t> … “ Exam Board will discount your last few sentences)</a:t>
            </a:r>
          </a:p>
          <a:p>
            <a:r>
              <a:rPr lang="en-GB" sz="2000" dirty="0"/>
              <a:t>Leave in silence- there may still be students writing. The Quad is loud!</a:t>
            </a:r>
          </a:p>
        </p:txBody>
      </p:sp>
    </p:spTree>
    <p:extLst>
      <p:ext uri="{BB962C8B-B14F-4D97-AF65-F5344CB8AC3E}">
        <p14:creationId xmlns:p14="http://schemas.microsoft.com/office/powerpoint/2010/main" val="399014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16C9F-50CD-4652-A753-6BEC378372B0}"/>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Malpractice</a:t>
            </a:r>
          </a:p>
        </p:txBody>
      </p:sp>
      <p:sp>
        <p:nvSpPr>
          <p:cNvPr id="7" name="TextBox 6">
            <a:extLst>
              <a:ext uri="{FF2B5EF4-FFF2-40B4-BE49-F238E27FC236}">
                <a16:creationId xmlns:a16="http://schemas.microsoft.com/office/drawing/2014/main" id="{FD94E789-DAC2-DB5B-C5AB-461F104A6294}"/>
              </a:ext>
            </a:extLst>
          </p:cNvPr>
          <p:cNvSpPr txBox="1"/>
          <p:nvPr/>
        </p:nvSpPr>
        <p:spPr>
          <a:xfrm>
            <a:off x="3048000" y="3246643"/>
            <a:ext cx="6096000" cy="369332"/>
          </a:xfrm>
          <a:prstGeom prst="rect">
            <a:avLst/>
          </a:prstGeom>
          <a:noFill/>
        </p:spPr>
        <p:txBody>
          <a:bodyPr wrap="square">
            <a:spAutoFit/>
          </a:bodyPr>
          <a:lstStyle/>
          <a:p>
            <a:r>
              <a:rPr lang="en-GB" sz="1800" dirty="0">
                <a:solidFill>
                  <a:srgbClr val="FFFFFF"/>
                </a:solidFill>
              </a:rPr>
              <a:t>Exam Information</a:t>
            </a:r>
            <a:endParaRPr lang="en-GB" dirty="0"/>
          </a:p>
        </p:txBody>
      </p:sp>
      <p:sp>
        <p:nvSpPr>
          <p:cNvPr id="8" name="TextBox 7">
            <a:extLst>
              <a:ext uri="{FF2B5EF4-FFF2-40B4-BE49-F238E27FC236}">
                <a16:creationId xmlns:a16="http://schemas.microsoft.com/office/drawing/2014/main" id="{8AFD71B8-EA82-C1AC-F785-F37C21AC5011}"/>
              </a:ext>
            </a:extLst>
          </p:cNvPr>
          <p:cNvSpPr txBox="1"/>
          <p:nvPr/>
        </p:nvSpPr>
        <p:spPr>
          <a:xfrm>
            <a:off x="1653308" y="2281383"/>
            <a:ext cx="8331828" cy="3539430"/>
          </a:xfrm>
          <a:prstGeom prst="rect">
            <a:avLst/>
          </a:prstGeom>
          <a:solidFill>
            <a:schemeClr val="tx2"/>
          </a:solidFill>
        </p:spPr>
        <p:txBody>
          <a:bodyPr wrap="square" rtlCol="0">
            <a:spAutoFit/>
          </a:bodyPr>
          <a:lstStyle/>
          <a:p>
            <a:pPr algn="ctr"/>
            <a:r>
              <a:rPr lang="en-GB" sz="3200" b="1" i="1" dirty="0">
                <a:solidFill>
                  <a:schemeClr val="bg1"/>
                </a:solidFill>
                <a:latin typeface="Arial Nova Cond" panose="020F0502020204030204" pitchFamily="34" charset="0"/>
              </a:rPr>
              <a:t>Malpractice in exams</a:t>
            </a:r>
          </a:p>
          <a:p>
            <a:pPr algn="ctr"/>
            <a:r>
              <a:rPr lang="en-GB" sz="3200" i="1" dirty="0">
                <a:solidFill>
                  <a:schemeClr val="bg1"/>
                </a:solidFill>
                <a:latin typeface="Arial Nova Cond" panose="020F0502020204030204" pitchFamily="34" charset="0"/>
              </a:rPr>
              <a:t>Failure to follow the rules of the exam or assessment which includes things like breach of invigilator instructions, unauthorised material in the exam hall, trying to communicate with others, copying, cheating in any way, disruptive behaviour etc.</a:t>
            </a:r>
          </a:p>
        </p:txBody>
      </p:sp>
    </p:spTree>
    <p:extLst>
      <p:ext uri="{BB962C8B-B14F-4D97-AF65-F5344CB8AC3E}">
        <p14:creationId xmlns:p14="http://schemas.microsoft.com/office/powerpoint/2010/main" val="40260897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648</Words>
  <Application>Microsoft Office PowerPoint</Application>
  <PresentationFormat>Widescreen</PresentationFormat>
  <Paragraphs>63</Paragraphs>
  <Slides>12</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 Cond</vt:lpstr>
      <vt:lpstr>Calibri</vt:lpstr>
      <vt:lpstr>Calibri Light</vt:lpstr>
      <vt:lpstr>Dancing Script</vt:lpstr>
      <vt:lpstr>Symbol</vt:lpstr>
      <vt:lpstr>Office Theme</vt:lpstr>
      <vt:lpstr>GCSE &amp;  A Level Exams - Student Briefing   </vt:lpstr>
      <vt:lpstr>Exam Information</vt:lpstr>
      <vt:lpstr>Exam Office student video</vt:lpstr>
      <vt:lpstr>Exam Preparation</vt:lpstr>
      <vt:lpstr>PowerPoint Presentation</vt:lpstr>
      <vt:lpstr>PowerPoint Presentation</vt:lpstr>
      <vt:lpstr>Bring with you to every exam</vt:lpstr>
      <vt:lpstr>During &amp; after the exam</vt:lpstr>
      <vt:lpstr>Malpractice</vt:lpstr>
      <vt:lpstr>Prohibited items</vt:lpstr>
      <vt:lpstr>Exam Posters</vt:lpstr>
      <vt:lpstr>Final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Invigilator Briefing</dc:title>
  <dc:creator>Katie Sebire</dc:creator>
  <cp:lastModifiedBy>Katie Sebire</cp:lastModifiedBy>
  <cp:revision>40</cp:revision>
  <dcterms:created xsi:type="dcterms:W3CDTF">2022-04-13T14:21:45Z</dcterms:created>
  <dcterms:modified xsi:type="dcterms:W3CDTF">2024-02-29T13:15:14Z</dcterms:modified>
</cp:coreProperties>
</file>