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75" r:id="rId3"/>
    <p:sldId id="276" r:id="rId4"/>
    <p:sldId id="277" r:id="rId5"/>
    <p:sldId id="274" r:id="rId6"/>
    <p:sldId id="261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6 </a:t>
            </a:r>
            <a:r>
              <a:rPr lang="en-GB" sz="2800" dirty="0" smtClean="0"/>
              <a:t>The immune system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2807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The body protects itself from </a:t>
            </a:r>
            <a:r>
              <a:rPr lang="en-GB" sz="2000" b="1" dirty="0" smtClean="0"/>
              <a:t>pathogens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540000" y="3685094"/>
            <a:ext cx="2951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Non-specific </a:t>
            </a:r>
            <a:r>
              <a:rPr lang="en-GB" sz="2000" b="1" dirty="0" smtClean="0"/>
              <a:t>immunity</a:t>
            </a:r>
            <a:endParaRPr lang="en-GB" sz="2000" b="1" dirty="0"/>
          </a:p>
        </p:txBody>
      </p:sp>
      <p:pic>
        <p:nvPicPr>
          <p:cNvPr id="1034" name="Picture 10" descr="N:\Schools Editorial\Core Subjects\SCIENCE\Current projects\A Level\Dynamic Learning\Biology DL\AQA\Year 1 release\Resources\PowerPoints\Re-use artwork\06_01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28" y="4736344"/>
            <a:ext cx="7200800" cy="167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698634" y="1556792"/>
            <a:ext cx="2520280" cy="1600438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Chemical and physical </a:t>
            </a:r>
            <a:r>
              <a:rPr lang="en-GB" sz="1400" dirty="0" smtClean="0"/>
              <a:t>barriers: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Skin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Mucus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Enzymes in:</a:t>
            </a:r>
          </a:p>
          <a:p>
            <a:pPr>
              <a:tabLst>
                <a:tab pos="266700" algn="l"/>
                <a:tab pos="447675" algn="l"/>
              </a:tabLst>
            </a:pPr>
            <a:r>
              <a:rPr lang="en-GB" sz="1400" dirty="0" smtClean="0"/>
              <a:t>	-	Tears</a:t>
            </a:r>
          </a:p>
          <a:p>
            <a:pPr>
              <a:tabLst>
                <a:tab pos="266700" algn="l"/>
                <a:tab pos="447675" algn="l"/>
              </a:tabLst>
            </a:pPr>
            <a:r>
              <a:rPr lang="en-GB" sz="1400" dirty="0"/>
              <a:t>	</a:t>
            </a:r>
            <a:r>
              <a:rPr lang="en-GB" sz="1400" dirty="0" smtClean="0"/>
              <a:t>-	Saliva</a:t>
            </a:r>
          </a:p>
          <a:p>
            <a:pPr>
              <a:tabLst>
                <a:tab pos="266700" algn="l"/>
                <a:tab pos="447675" algn="l"/>
              </a:tabLst>
            </a:pPr>
            <a:r>
              <a:rPr lang="en-GB" sz="1400" dirty="0"/>
              <a:t>	</a:t>
            </a:r>
            <a:r>
              <a:rPr lang="en-GB" sz="1400" dirty="0" smtClean="0"/>
              <a:t>-	Urine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3851920" y="3715872"/>
            <a:ext cx="3456384" cy="523220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Phagocytes in the blood identify and engulf pathogens with the help of histamine.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6 The immune system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2086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Specific </a:t>
            </a:r>
            <a:r>
              <a:rPr lang="en-GB" sz="2000" b="1" dirty="0" smtClean="0"/>
              <a:t>immunity</a:t>
            </a:r>
            <a:endParaRPr lang="en-GB" sz="2000" b="1" dirty="0"/>
          </a:p>
        </p:txBody>
      </p:sp>
      <p:sp>
        <p:nvSpPr>
          <p:cNvPr id="66" name="Rectangle 65"/>
          <p:cNvSpPr/>
          <p:nvPr/>
        </p:nvSpPr>
        <p:spPr>
          <a:xfrm>
            <a:off x="648415" y="2924944"/>
            <a:ext cx="2411417" cy="138499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Stimulation of specific B cells by antigens causes mitosis and clonal selection.</a:t>
            </a:r>
          </a:p>
          <a:p>
            <a:pPr algn="just"/>
            <a:endParaRPr lang="en-GB" sz="1400" dirty="0"/>
          </a:p>
          <a:p>
            <a:pPr algn="just"/>
            <a:r>
              <a:rPr lang="en-GB" sz="1400" dirty="0"/>
              <a:t>Plasma cells and memory cells are </a:t>
            </a:r>
            <a:r>
              <a:rPr lang="en-GB" sz="1400" dirty="0" smtClean="0"/>
              <a:t>produced.</a:t>
            </a:r>
            <a:endParaRPr lang="en-GB" sz="1400" dirty="0"/>
          </a:p>
        </p:txBody>
      </p:sp>
      <p:sp>
        <p:nvSpPr>
          <p:cNvPr id="65" name="Rectangle 64"/>
          <p:cNvSpPr/>
          <p:nvPr/>
        </p:nvSpPr>
        <p:spPr>
          <a:xfrm>
            <a:off x="539999" y="1956505"/>
            <a:ext cx="914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B cells</a:t>
            </a:r>
          </a:p>
        </p:txBody>
      </p:sp>
      <p:pic>
        <p:nvPicPr>
          <p:cNvPr id="18434" name="Picture 2" descr="N:\Schools Editorial\Core Subjects\SCIENCE\Current projects\A Level\Dynamic Learning\Biology DL\AQA\Year 1 release\Resources\PowerPoints\Re-use artwork\06_02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450800"/>
            <a:ext cx="4080934" cy="475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6891692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6 The immune system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8806" y="1340768"/>
            <a:ext cx="1334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Antibodies</a:t>
            </a:r>
            <a:endParaRPr lang="en-GB" sz="2000" b="1" dirty="0"/>
          </a:p>
        </p:txBody>
      </p:sp>
      <p:sp>
        <p:nvSpPr>
          <p:cNvPr id="66" name="Rectangle 65"/>
          <p:cNvSpPr/>
          <p:nvPr/>
        </p:nvSpPr>
        <p:spPr>
          <a:xfrm>
            <a:off x="753802" y="5157192"/>
            <a:ext cx="2016224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Plasma cells produce antibodies specific for the identified </a:t>
            </a:r>
            <a:r>
              <a:rPr lang="en-GB" sz="1400" dirty="0" smtClean="0"/>
              <a:t>antigen.</a:t>
            </a:r>
            <a:endParaRPr lang="en-GB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9458" name="Picture 2" descr="N:\Schools Editorial\Core Subjects\SCIENCE\Current projects\A Level\Dynamic Learning\Biology DL\AQA\Year 1 release\Resources\PowerPoints\Re-use artwork\06_04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746" y="3472485"/>
            <a:ext cx="3294574" cy="276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9" name="Picture 3" descr="N:\Schools Editorial\Core Subjects\SCIENCE\Current projects\A Level\Dynamic Learning\Biology DL\AQA\Year 1 release\Resources\PowerPoints\Re-use artwork\06_03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02" y="2180675"/>
            <a:ext cx="2595836" cy="267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719439" y="1450800"/>
            <a:ext cx="83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 cells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7772" y="1916832"/>
            <a:ext cx="3735685" cy="138499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/>
              <a:t>Specific T cells divide when antigens are presented by a macrophage cell.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Helper T cells assist other white blood </a:t>
            </a:r>
            <a:r>
              <a:rPr lang="en-GB" sz="1400" dirty="0" smtClean="0"/>
              <a:t>cells.</a:t>
            </a:r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Killer T cells  help destroy the </a:t>
            </a:r>
            <a:r>
              <a:rPr lang="en-GB" sz="1400" dirty="0" smtClean="0"/>
              <a:t>pathogen.</a:t>
            </a:r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Memory T cells remain in the </a:t>
            </a:r>
            <a:r>
              <a:rPr lang="en-GB" sz="1400" dirty="0" smtClean="0"/>
              <a:t>body ready </a:t>
            </a:r>
            <a:r>
              <a:rPr lang="en-GB" sz="1400" dirty="0"/>
              <a:t>for a second invasion.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209829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N:\Schools Editorial\Core Subjects\SCIENCE\Current projects\A Level\Dynamic Learning\Biology DL\AQA\Year 1 release\Resources\PowerPoints\Re-use artwork\06_05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061" y="3140968"/>
            <a:ext cx="494808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6 The immune system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1415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Vaccination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93632" y="2080597"/>
            <a:ext cx="3383282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400" dirty="0" smtClean="0"/>
              <a:t>Passive:</a:t>
            </a:r>
            <a:endParaRPr lang="en-GB" sz="1400" dirty="0"/>
          </a:p>
          <a:p>
            <a:r>
              <a:rPr lang="en-GB" sz="1400" dirty="0"/>
              <a:t>No immune response – a person is given antibodies that help destroy the </a:t>
            </a:r>
            <a:r>
              <a:rPr lang="en-GB" sz="1400" dirty="0" smtClean="0"/>
              <a:t>pathogen.</a:t>
            </a:r>
            <a:endParaRPr lang="en-GB" sz="1400" dirty="0"/>
          </a:p>
        </p:txBody>
      </p:sp>
      <p:sp>
        <p:nvSpPr>
          <p:cNvPr id="11" name="Rectangle 10"/>
          <p:cNvSpPr/>
          <p:nvPr/>
        </p:nvSpPr>
        <p:spPr>
          <a:xfrm>
            <a:off x="4770096" y="2080597"/>
            <a:ext cx="3528392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400" dirty="0" smtClean="0"/>
              <a:t>Active immunity:</a:t>
            </a:r>
            <a:endParaRPr lang="en-GB" sz="1400" dirty="0"/>
          </a:p>
          <a:p>
            <a:pPr algn="just"/>
            <a:r>
              <a:rPr lang="en-GB" sz="1400" dirty="0"/>
              <a:t>Immune response – a person is given antigens that stimulate the immune </a:t>
            </a:r>
            <a:r>
              <a:rPr lang="en-GB" sz="1400" dirty="0" smtClean="0"/>
              <a:t>system.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540001" y="3501008"/>
            <a:ext cx="2159792" cy="165618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400" dirty="0"/>
              <a:t>Secondary response:</a:t>
            </a:r>
          </a:p>
          <a:p>
            <a:r>
              <a:rPr lang="en-GB" sz="1400" dirty="0"/>
              <a:t>A second exposure to the antigen causes a much longer and stronger response due to the presence of memory B and </a:t>
            </a:r>
            <a:r>
              <a:rPr lang="en-GB" sz="1400" dirty="0" smtClean="0"/>
              <a:t>T </a:t>
            </a:r>
            <a:r>
              <a:rPr lang="en-GB" sz="1400" dirty="0"/>
              <a:t>cells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742801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6 The immune system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963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Viruses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026" name="Picture 2" descr="N:\Schools Editorial\Core Subjects\SCIENCE\Current projects\A Level\Dynamic Learning\Biology DL\AQA\Year 1 release\Resources\PowerPoints\Re-use artwork\06_06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783" y="1663364"/>
            <a:ext cx="5258665" cy="388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540000" y="2492896"/>
            <a:ext cx="2170583" cy="738664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400" dirty="0" smtClean="0"/>
              <a:t>A </a:t>
            </a:r>
            <a:r>
              <a:rPr lang="en-GB" sz="1400" dirty="0"/>
              <a:t>protein coat (capsid) surrounds a core of genetic material.</a:t>
            </a:r>
          </a:p>
        </p:txBody>
      </p:sp>
    </p:spTree>
    <p:extLst>
      <p:ext uri="{BB962C8B-B14F-4D97-AF65-F5344CB8AC3E}">
        <p14:creationId xmlns:p14="http://schemas.microsoft.com/office/powerpoint/2010/main" val="22055445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6 The immune system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3632" y="1556792"/>
            <a:ext cx="585057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What is meant by the term pathogen?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chemical and physical barriers that prevent infection by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pathogens.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non-specific immune response.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difference between passive and active immunity.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How can a person suffer from a cold just after recovering from one?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0f1853d7cc22cde6d925979994b02088fa1b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244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49</cp:revision>
  <dcterms:created xsi:type="dcterms:W3CDTF">2014-09-05T07:23:33Z</dcterms:created>
  <dcterms:modified xsi:type="dcterms:W3CDTF">2015-03-25T18:15:02Z</dcterms:modified>
</cp:coreProperties>
</file>