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320" r:id="rId2"/>
    <p:sldId id="321" r:id="rId3"/>
    <p:sldId id="325" r:id="rId4"/>
    <p:sldId id="328" r:id="rId5"/>
    <p:sldId id="324" r:id="rId6"/>
    <p:sldId id="323" r:id="rId7"/>
    <p:sldId id="319" r:id="rId8"/>
    <p:sldId id="329" r:id="rId9"/>
    <p:sldId id="315" r:id="rId10"/>
    <p:sldId id="318" r:id="rId11"/>
    <p:sldId id="326" r:id="rId12"/>
    <p:sldId id="316" r:id="rId13"/>
    <p:sldId id="327" r:id="rId14"/>
    <p:sldId id="317" r:id="rId15"/>
    <p:sldId id="322" r:id="rId16"/>
    <p:sldId id="330" r:id="rId17"/>
  </p:sldIdLst>
  <p:sldSz cx="9144000" cy="6858000" type="screen4x3"/>
  <p:notesSz cx="6858000" cy="91440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474" y="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39B816-6A8D-49A9-91D1-BD9E6FFFA014}" type="datetimeFigureOut">
              <a:rPr lang="en-GB" smtClean="0"/>
              <a:t>01/07/2015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E9A6CC-1098-4B90-8301-53D8EBD3E1B7}" type="slidenum">
              <a:rPr lang="en-GB" smtClean="0"/>
              <a:t>‹#›</a:t>
            </a:fld>
            <a:endParaRPr lang="en-GB"/>
          </a:p>
        </p:txBody>
      </p:sp>
    </p:spTree>
    <p:extLst>
      <p:ext uri="{BB962C8B-B14F-4D97-AF65-F5344CB8AC3E}">
        <p14:creationId xmlns:p14="http://schemas.microsoft.com/office/powerpoint/2010/main" val="2049797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1</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10</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11</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12</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13</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14</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15</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16</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2</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3</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4</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5</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6</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7</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8</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9</a:t>
            </a:fld>
            <a:endParaRPr lang="en-GB"/>
          </a:p>
        </p:txBody>
      </p:sp>
    </p:spTree>
    <p:extLst>
      <p:ext uri="{BB962C8B-B14F-4D97-AF65-F5344CB8AC3E}">
        <p14:creationId xmlns:p14="http://schemas.microsoft.com/office/powerpoint/2010/main" val="3383793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E63BF3D-2A16-49FC-B32C-2E4A914C082C}" type="datetimeFigureOut">
              <a:rPr lang="en-GB" smtClean="0"/>
              <a:t>01/07/2015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355630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63BF3D-2A16-49FC-B32C-2E4A914C082C}" type="datetimeFigureOut">
              <a:rPr lang="en-GB" smtClean="0"/>
              <a:t>01/07/2015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3657023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63BF3D-2A16-49FC-B32C-2E4A914C082C}" type="datetimeFigureOut">
              <a:rPr lang="en-GB" smtClean="0"/>
              <a:t>01/07/2015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3334473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63BF3D-2A16-49FC-B32C-2E4A914C082C}" type="datetimeFigureOut">
              <a:rPr lang="en-GB" smtClean="0"/>
              <a:t>01/07/2015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3386009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63BF3D-2A16-49FC-B32C-2E4A914C082C}" type="datetimeFigureOut">
              <a:rPr lang="en-GB" smtClean="0"/>
              <a:t>01/07/2015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3023181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E63BF3D-2A16-49FC-B32C-2E4A914C082C}" type="datetimeFigureOut">
              <a:rPr lang="en-GB" smtClean="0"/>
              <a:t>01/07/2015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2744085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E63BF3D-2A16-49FC-B32C-2E4A914C082C}" type="datetimeFigureOut">
              <a:rPr lang="en-GB" smtClean="0"/>
              <a:t>01/07/2015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2572108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E63BF3D-2A16-49FC-B32C-2E4A914C082C}" type="datetimeFigureOut">
              <a:rPr lang="en-GB" smtClean="0"/>
              <a:t>01/07/2015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4034672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63BF3D-2A16-49FC-B32C-2E4A914C082C}" type="datetimeFigureOut">
              <a:rPr lang="en-GB" smtClean="0"/>
              <a:t>01/07/2015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49669795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63BF3D-2A16-49FC-B32C-2E4A914C082C}" type="datetimeFigureOut">
              <a:rPr lang="en-GB" smtClean="0"/>
              <a:t>01/07/2015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2336429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63BF3D-2A16-49FC-B32C-2E4A914C082C}" type="datetimeFigureOut">
              <a:rPr lang="en-GB" smtClean="0"/>
              <a:t>01/07/2015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4086844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63BF3D-2A16-49FC-B32C-2E4A914C082C}" type="datetimeFigureOut">
              <a:rPr lang="en-GB" smtClean="0"/>
              <a:t>01/07/2015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781F8E-8985-4F7A-8CC7-4BFDD0C0B735}" type="slidenum">
              <a:rPr lang="en-GB" smtClean="0"/>
              <a:t>‹#›</a:t>
            </a:fld>
            <a:endParaRPr lang="en-GB"/>
          </a:p>
        </p:txBody>
      </p:sp>
    </p:spTree>
    <p:extLst>
      <p:ext uri="{BB962C8B-B14F-4D97-AF65-F5344CB8AC3E}">
        <p14:creationId xmlns:p14="http://schemas.microsoft.com/office/powerpoint/2010/main" val="1130012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An antigen is a molecule that triggers an immune response. Small molecules like amino acids, sugars, and triglycerides do not trigger the immune response. Antigens tend to be large, complex molecules such as proteins, polysaccharides and glycoproteins.  Antigens are located on the surface of cells.</a:t>
            </a:r>
          </a:p>
        </p:txBody>
      </p:sp>
      <p:sp>
        <p:nvSpPr>
          <p:cNvPr id="10" name="TextBox 9"/>
          <p:cNvSpPr txBox="1"/>
          <p:nvPr/>
        </p:nvSpPr>
        <p:spPr>
          <a:xfrm>
            <a:off x="539552" y="3717032"/>
            <a:ext cx="7920880" cy="2178242"/>
          </a:xfrm>
          <a:prstGeom prst="rect">
            <a:avLst/>
          </a:prstGeom>
          <a:noFill/>
          <a:ln>
            <a:noFill/>
          </a:ln>
        </p:spPr>
        <p:txBody>
          <a:bodyPr wrap="square" rtlCol="0">
            <a:noAutofit/>
          </a:bodyPr>
          <a:lstStyle/>
          <a:p>
            <a:r>
              <a:rPr lang="en-GB" sz="2200" dirty="0"/>
              <a:t>Each cell in the body has self antigens on its surface membrane. Self antigens help the body recognise each other. They also act as receptors for substances like hormones. Mammals do not normally produce antibodies against their own self antigens. In the body of another mammal, these antigens trigger an immune response. </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Antigen</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52458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A phagocyte is a type of white blood cell. They are involved in the inflammatory response. Phagocytes can ingest and then digest micro-organisms. Ingestion occurs when the phagocyte surrounds the microbe. The microbe is taken into the cytoplasm in a </a:t>
            </a:r>
            <a:r>
              <a:rPr lang="en-GB" sz="2200" dirty="0" smtClean="0">
                <a:solidFill>
                  <a:srgbClr val="008000"/>
                </a:solidFill>
              </a:rPr>
              <a:t>membrane-bound </a:t>
            </a:r>
            <a:r>
              <a:rPr lang="en-GB" sz="2200" dirty="0">
                <a:solidFill>
                  <a:srgbClr val="008000"/>
                </a:solidFill>
              </a:rPr>
              <a:t>sac or vesicle. The microbe is then digested by enzymes within lysosomes.</a:t>
            </a:r>
          </a:p>
        </p:txBody>
      </p:sp>
      <p:sp>
        <p:nvSpPr>
          <p:cNvPr id="10" name="TextBox 9"/>
          <p:cNvSpPr txBox="1"/>
          <p:nvPr/>
        </p:nvSpPr>
        <p:spPr>
          <a:xfrm>
            <a:off x="539552" y="3933056"/>
            <a:ext cx="7920880" cy="1962218"/>
          </a:xfrm>
          <a:prstGeom prst="rect">
            <a:avLst/>
          </a:prstGeom>
          <a:noFill/>
          <a:ln>
            <a:noFill/>
          </a:ln>
        </p:spPr>
        <p:txBody>
          <a:bodyPr wrap="square" rtlCol="0">
            <a:noAutofit/>
          </a:bodyPr>
          <a:lstStyle/>
          <a:p>
            <a:r>
              <a:rPr lang="en-GB" sz="2200" dirty="0"/>
              <a:t>Phagocytes are present in the blood but they can also enter the tissues. They squeeze through tiny gaps in the capillary walls. Substances called histamines help widen these gaps. Histamines are released by the cells when tissues are damaged. Phagocytes in tissues engulf any invading microbes. The tissues swell, become red and pus may form. Pus contains the phagocytes which have engulfed and destroyed the infecting microbes. </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Phagocytes</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90334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If </a:t>
            </a:r>
            <a:r>
              <a:rPr lang="en-GB" sz="2200" dirty="0" smtClean="0">
                <a:solidFill>
                  <a:srgbClr val="008000"/>
                </a:solidFill>
              </a:rPr>
              <a:t>an antigen </a:t>
            </a:r>
            <a:r>
              <a:rPr lang="en-GB" sz="2200" dirty="0">
                <a:solidFill>
                  <a:srgbClr val="008000"/>
                </a:solidFill>
              </a:rPr>
              <a:t>enters the blood there is a short delay before </a:t>
            </a:r>
            <a:r>
              <a:rPr lang="en-GB" sz="2200" dirty="0" smtClean="0">
                <a:solidFill>
                  <a:srgbClr val="008000"/>
                </a:solidFill>
              </a:rPr>
              <a:t>the specific </a:t>
            </a:r>
            <a:r>
              <a:rPr lang="en-GB" sz="2200" dirty="0">
                <a:solidFill>
                  <a:srgbClr val="008000"/>
                </a:solidFill>
              </a:rPr>
              <a:t>B lymphocytes are stimulated to respond. The B lymphocytes create antibodies against the antigen. The level of antibody in the blood rises. This is called the </a:t>
            </a:r>
            <a:r>
              <a:rPr lang="en-GB" sz="2200" b="1" dirty="0">
                <a:solidFill>
                  <a:srgbClr val="008000"/>
                </a:solidFill>
              </a:rPr>
              <a:t>primary response</a:t>
            </a:r>
            <a:r>
              <a:rPr lang="en-GB" sz="2200" dirty="0">
                <a:solidFill>
                  <a:srgbClr val="008000"/>
                </a:solidFill>
              </a:rPr>
              <a:t>. The antibody concentration quickly falls again once the antigen has been removed.</a:t>
            </a:r>
          </a:p>
        </p:txBody>
      </p:sp>
      <p:sp>
        <p:nvSpPr>
          <p:cNvPr id="10" name="TextBox 9"/>
          <p:cNvSpPr txBox="1"/>
          <p:nvPr/>
        </p:nvSpPr>
        <p:spPr>
          <a:xfrm>
            <a:off x="539552" y="3933056"/>
            <a:ext cx="7920880" cy="1962218"/>
          </a:xfrm>
          <a:prstGeom prst="rect">
            <a:avLst/>
          </a:prstGeom>
          <a:noFill/>
          <a:ln>
            <a:noFill/>
          </a:ln>
        </p:spPr>
        <p:txBody>
          <a:bodyPr wrap="square" rtlCol="0">
            <a:noAutofit/>
          </a:bodyPr>
          <a:lstStyle/>
          <a:p>
            <a:r>
              <a:rPr lang="en-GB" sz="2200" dirty="0"/>
              <a:t>There is a short delay between the antigen entering the blood and the B lymphocytes responding. This is because it takes time for the </a:t>
            </a:r>
            <a:r>
              <a:rPr lang="en-GB" sz="2200" dirty="0" smtClean="0"/>
              <a:t>complementary (specific) </a:t>
            </a:r>
            <a:r>
              <a:rPr lang="en-GB" sz="2200" dirty="0"/>
              <a:t>B lymphocytes to collide randomly with the antigen and undergo clonal expansion. </a:t>
            </a:r>
          </a:p>
          <a:p>
            <a:r>
              <a:rPr lang="en-GB" sz="2200" dirty="0"/>
              <a:t>Antibody molecules do not remain in the blood after the antigen has been removed. The memory cells that remain will recognise the antigen in the future.</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Primary response</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21354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b="1" u="sng" dirty="0">
                <a:solidFill>
                  <a:srgbClr val="008000"/>
                </a:solidFill>
              </a:rPr>
              <a:t>S</a:t>
            </a:r>
            <a:r>
              <a:rPr lang="en-GB" sz="2200" dirty="0">
                <a:solidFill>
                  <a:srgbClr val="008000"/>
                </a:solidFill>
              </a:rPr>
              <a:t>evere </a:t>
            </a:r>
            <a:r>
              <a:rPr lang="en-GB" sz="2200" b="1" u="sng" dirty="0">
                <a:solidFill>
                  <a:srgbClr val="008000"/>
                </a:solidFill>
              </a:rPr>
              <a:t>c</a:t>
            </a:r>
            <a:r>
              <a:rPr lang="en-GB" sz="2200" dirty="0">
                <a:solidFill>
                  <a:srgbClr val="008000"/>
                </a:solidFill>
              </a:rPr>
              <a:t>ombined </a:t>
            </a:r>
            <a:r>
              <a:rPr lang="en-GB" sz="2200" b="1" u="sng" dirty="0">
                <a:solidFill>
                  <a:srgbClr val="008000"/>
                </a:solidFill>
              </a:rPr>
              <a:t>i</a:t>
            </a:r>
            <a:r>
              <a:rPr lang="en-GB" sz="2200" dirty="0">
                <a:solidFill>
                  <a:srgbClr val="008000"/>
                </a:solidFill>
              </a:rPr>
              <a:t>mmuno</a:t>
            </a:r>
            <a:r>
              <a:rPr lang="en-GB" sz="2200" b="1" u="sng" dirty="0">
                <a:solidFill>
                  <a:srgbClr val="008000"/>
                </a:solidFill>
              </a:rPr>
              <a:t>d</a:t>
            </a:r>
            <a:r>
              <a:rPr lang="en-GB" sz="2200" dirty="0">
                <a:solidFill>
                  <a:srgbClr val="008000"/>
                </a:solidFill>
              </a:rPr>
              <a:t>eficiency  is a condition where the body is unable to produce enough white blood cells. White blood cells are part of the immune system. A lack of white blood cells means the body is unable to fight disease. Even the mildest infection can kill </a:t>
            </a:r>
            <a:r>
              <a:rPr lang="en-GB" sz="2200" dirty="0" smtClean="0">
                <a:solidFill>
                  <a:srgbClr val="008000"/>
                </a:solidFill>
              </a:rPr>
              <a:t>someone with </a:t>
            </a:r>
            <a:r>
              <a:rPr lang="en-GB" sz="2200" dirty="0">
                <a:solidFill>
                  <a:srgbClr val="008000"/>
                </a:solidFill>
              </a:rPr>
              <a:t>SCID.</a:t>
            </a:r>
          </a:p>
        </p:txBody>
      </p:sp>
      <p:sp>
        <p:nvSpPr>
          <p:cNvPr id="10" name="TextBox 9"/>
          <p:cNvSpPr txBox="1"/>
          <p:nvPr/>
        </p:nvSpPr>
        <p:spPr>
          <a:xfrm>
            <a:off x="539552" y="3645024"/>
            <a:ext cx="7920880" cy="2250250"/>
          </a:xfrm>
          <a:prstGeom prst="rect">
            <a:avLst/>
          </a:prstGeom>
          <a:noFill/>
          <a:ln>
            <a:noFill/>
          </a:ln>
        </p:spPr>
        <p:txBody>
          <a:bodyPr wrap="square" rtlCol="0">
            <a:noAutofit/>
          </a:bodyPr>
          <a:lstStyle/>
          <a:p>
            <a:r>
              <a:rPr lang="en-GB" sz="2200" dirty="0"/>
              <a:t>Babies born with SCID are protected whilst they are being breast fed. Breast milk contains antibodies. The baby can absorb these antibodies into the blood. Once weaned, the baby loses </a:t>
            </a:r>
            <a:r>
              <a:rPr lang="en-GB" sz="2200" dirty="0" smtClean="0"/>
              <a:t>its </a:t>
            </a:r>
            <a:r>
              <a:rPr lang="en-GB" sz="2200" dirty="0"/>
              <a:t>ready made antibodies and has to live in a sterile plastic bubble. A transplant of bone marrow containing stem cells from a healthy donor has helped some SCID sufferers.</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SCID</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17416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In the primary immune response, antibodies are made against </a:t>
            </a:r>
            <a:r>
              <a:rPr lang="en-GB" sz="2200" dirty="0" smtClean="0">
                <a:solidFill>
                  <a:srgbClr val="008000"/>
                </a:solidFill>
              </a:rPr>
              <a:t>a non-self antigen. </a:t>
            </a:r>
            <a:r>
              <a:rPr lang="en-GB" sz="2200" dirty="0">
                <a:solidFill>
                  <a:srgbClr val="008000"/>
                </a:solidFill>
              </a:rPr>
              <a:t>The level of specific antibody in the blood rises and then falls again. If the same antigen enters the body later, a secondary response occurs. This response is more rapid and results in much higher concentrations of antibody in the blood. These immune responses form the basis of vaccination programmes.</a:t>
            </a:r>
          </a:p>
        </p:txBody>
      </p:sp>
      <p:sp>
        <p:nvSpPr>
          <p:cNvPr id="10" name="TextBox 9"/>
          <p:cNvSpPr txBox="1"/>
          <p:nvPr/>
        </p:nvSpPr>
        <p:spPr>
          <a:xfrm>
            <a:off x="539552" y="4005064"/>
            <a:ext cx="7920880" cy="1890210"/>
          </a:xfrm>
          <a:prstGeom prst="rect">
            <a:avLst/>
          </a:prstGeom>
          <a:noFill/>
          <a:ln>
            <a:noFill/>
          </a:ln>
        </p:spPr>
        <p:txBody>
          <a:bodyPr wrap="square" rtlCol="0">
            <a:noAutofit/>
          </a:bodyPr>
          <a:lstStyle/>
          <a:p>
            <a:r>
              <a:rPr lang="en-GB" sz="2200" dirty="0"/>
              <a:t>After the primary response, memory cells remain in the blood. These memory cells recognise the antigen more quickly. This is because there are now many more specific B cells that can collide with the antigen. The B cells rapidly differentiate into more plasma cells. The increased number of plasma cells create higher concentrations of antibody.</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Secondary response</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53877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Stem cells are undifferentiated cells. They have the ability to divide and then differentiate so they can carry out a specific function. This means that they become specialised. Human bone marrow contains stem cells. The bone marrow stem cells can differentiate into different types of white blood cell (leucocytes) or erythrocytes (red blood cells).</a:t>
            </a:r>
          </a:p>
        </p:txBody>
      </p:sp>
      <p:sp>
        <p:nvSpPr>
          <p:cNvPr id="10" name="TextBox 9"/>
          <p:cNvSpPr txBox="1"/>
          <p:nvPr/>
        </p:nvSpPr>
        <p:spPr>
          <a:xfrm>
            <a:off x="539552" y="3933056"/>
            <a:ext cx="7920880" cy="1962218"/>
          </a:xfrm>
          <a:prstGeom prst="rect">
            <a:avLst/>
          </a:prstGeom>
          <a:noFill/>
          <a:ln>
            <a:noFill/>
          </a:ln>
        </p:spPr>
        <p:txBody>
          <a:bodyPr wrap="square" rtlCol="0">
            <a:noAutofit/>
          </a:bodyPr>
          <a:lstStyle/>
          <a:p>
            <a:r>
              <a:rPr lang="en-GB" sz="2200" dirty="0"/>
              <a:t>The human body does not contain many stem cells apart from the bone marrow. Umbilical cord blood is a rich source of stem cells. These can be harvested after birth and stored. They may be used to treat a range of diseases such as leukaemia and lymphoma.</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Stem cells</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40190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T lymphocytes are created in the bone marrow and mature in the thymus </a:t>
            </a:r>
            <a:r>
              <a:rPr lang="en-GB" sz="2200" dirty="0" smtClean="0">
                <a:solidFill>
                  <a:srgbClr val="008000"/>
                </a:solidFill>
              </a:rPr>
              <a:t>gland </a:t>
            </a:r>
            <a:r>
              <a:rPr lang="en-GB" sz="2200" dirty="0">
                <a:solidFill>
                  <a:srgbClr val="008000"/>
                </a:solidFill>
              </a:rPr>
              <a:t>(T </a:t>
            </a:r>
            <a:r>
              <a:rPr lang="en-GB" sz="2200" dirty="0" smtClean="0">
                <a:solidFill>
                  <a:srgbClr val="008000"/>
                </a:solidFill>
              </a:rPr>
              <a:t>is for thymus). </a:t>
            </a:r>
            <a:r>
              <a:rPr lang="en-GB" sz="2200" dirty="0">
                <a:solidFill>
                  <a:srgbClr val="008000"/>
                </a:solidFill>
              </a:rPr>
              <a:t>T cells cause a cellular response to infection. They do not secrete antibodies. </a:t>
            </a:r>
            <a:r>
              <a:rPr lang="en-GB" sz="2200" dirty="0" smtClean="0">
                <a:solidFill>
                  <a:srgbClr val="008000"/>
                </a:solidFill>
              </a:rPr>
              <a:t>Like </a:t>
            </a:r>
            <a:r>
              <a:rPr lang="en-GB" sz="2200" dirty="0">
                <a:solidFill>
                  <a:srgbClr val="008000"/>
                </a:solidFill>
              </a:rPr>
              <a:t>B cells, T cells have receptors on their surface membrane. Each T cell is specific. It has only one type of receptor.</a:t>
            </a:r>
          </a:p>
        </p:txBody>
      </p:sp>
      <p:sp>
        <p:nvSpPr>
          <p:cNvPr id="10" name="TextBox 9"/>
          <p:cNvSpPr txBox="1"/>
          <p:nvPr/>
        </p:nvSpPr>
        <p:spPr>
          <a:xfrm>
            <a:off x="539552" y="3573016"/>
            <a:ext cx="7920880" cy="2322258"/>
          </a:xfrm>
          <a:prstGeom prst="rect">
            <a:avLst/>
          </a:prstGeom>
          <a:noFill/>
          <a:ln>
            <a:noFill/>
          </a:ln>
        </p:spPr>
        <p:txBody>
          <a:bodyPr wrap="square" rtlCol="0">
            <a:noAutofit/>
          </a:bodyPr>
          <a:lstStyle/>
          <a:p>
            <a:r>
              <a:rPr lang="en-GB" sz="2200" dirty="0"/>
              <a:t>T cells respond to </a:t>
            </a:r>
            <a:r>
              <a:rPr lang="en-GB" sz="2200" dirty="0" smtClean="0"/>
              <a:t>antigens </a:t>
            </a:r>
            <a:r>
              <a:rPr lang="en-GB" sz="2200" dirty="0"/>
              <a:t>only if the antigen is presented by the infected cell. Infected cells </a:t>
            </a:r>
            <a:r>
              <a:rPr lang="en-GB" sz="2200" dirty="0" smtClean="0"/>
              <a:t>often </a:t>
            </a:r>
            <a:r>
              <a:rPr lang="en-GB" sz="2200" dirty="0"/>
              <a:t>push parts of the antigen out of their membrane like a distress signal. A T cell with receptors will attach to the complementary antigen being displayed by the infected cell. The T cell is now </a:t>
            </a:r>
            <a:r>
              <a:rPr lang="en-GB" sz="2200" dirty="0" smtClean="0"/>
              <a:t>sensitised </a:t>
            </a:r>
            <a:r>
              <a:rPr lang="en-GB" sz="2200" dirty="0"/>
              <a:t>and will undergo rapid cloning. </a:t>
            </a:r>
            <a:r>
              <a:rPr lang="en-GB" sz="2200" dirty="0" smtClean="0"/>
              <a:t>Some </a:t>
            </a:r>
            <a:r>
              <a:rPr lang="en-GB" sz="2200" dirty="0"/>
              <a:t>T cells (helper cells) stimulate B cells to divide. Other T cells (killer cells</a:t>
            </a:r>
            <a:r>
              <a:rPr lang="en-GB" sz="2200" dirty="0" smtClean="0"/>
              <a:t>) will </a:t>
            </a:r>
            <a:r>
              <a:rPr lang="en-GB" sz="2200" dirty="0"/>
              <a:t>destroy the infected cell.</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T cells</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2680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A vaccine is a preparation of </a:t>
            </a:r>
            <a:r>
              <a:rPr lang="en-GB" sz="2200" dirty="0" smtClean="0">
                <a:solidFill>
                  <a:srgbClr val="008000"/>
                </a:solidFill>
              </a:rPr>
              <a:t>an antigen </a:t>
            </a:r>
            <a:r>
              <a:rPr lang="en-GB" sz="2200" dirty="0">
                <a:solidFill>
                  <a:srgbClr val="008000"/>
                </a:solidFill>
              </a:rPr>
              <a:t>from a pathogen. It is injected </a:t>
            </a:r>
            <a:r>
              <a:rPr lang="en-GB" sz="2200" dirty="0" smtClean="0">
                <a:solidFill>
                  <a:srgbClr val="008000"/>
                </a:solidFill>
              </a:rPr>
              <a:t>or </a:t>
            </a:r>
            <a:r>
              <a:rPr lang="en-GB" sz="2200" dirty="0">
                <a:solidFill>
                  <a:srgbClr val="008000"/>
                </a:solidFill>
              </a:rPr>
              <a:t>swallowed. Once inside the body, the antigen stimulates a humoral response. B lymphocytes create antibodies against the antigen and remove it. Memory cells are also created. A second vaccine stimulates a secondary immune response. This creates greater concentrations of antibody and more memory cells.</a:t>
            </a:r>
          </a:p>
        </p:txBody>
      </p:sp>
      <p:sp>
        <p:nvSpPr>
          <p:cNvPr id="10" name="TextBox 9"/>
          <p:cNvSpPr txBox="1"/>
          <p:nvPr/>
        </p:nvSpPr>
        <p:spPr>
          <a:xfrm>
            <a:off x="539552" y="3861048"/>
            <a:ext cx="7920880" cy="2034226"/>
          </a:xfrm>
          <a:prstGeom prst="rect">
            <a:avLst/>
          </a:prstGeom>
          <a:noFill/>
          <a:ln>
            <a:noFill/>
          </a:ln>
        </p:spPr>
        <p:txBody>
          <a:bodyPr wrap="square" rtlCol="0">
            <a:noAutofit/>
          </a:bodyPr>
          <a:lstStyle/>
          <a:p>
            <a:r>
              <a:rPr lang="en-GB" sz="2200" dirty="0"/>
              <a:t>Vaccines are made </a:t>
            </a:r>
            <a:r>
              <a:rPr lang="en-GB" sz="2200" dirty="0" smtClean="0"/>
              <a:t>in </a:t>
            </a:r>
            <a:r>
              <a:rPr lang="en-GB" sz="2200" dirty="0"/>
              <a:t>several </a:t>
            </a:r>
            <a:r>
              <a:rPr lang="en-GB" sz="2200" dirty="0" smtClean="0"/>
              <a:t>ways:</a:t>
            </a:r>
            <a:endParaRPr lang="en-GB" sz="2200" dirty="0"/>
          </a:p>
          <a:p>
            <a:pPr marL="342900" indent="-342900">
              <a:buFont typeface="Arial" pitchFamily="34" charset="0"/>
              <a:buChar char="•"/>
            </a:pPr>
            <a:r>
              <a:rPr lang="en-GB" sz="2200" dirty="0"/>
              <a:t>The pathogen is killed but the antigen is not affected. For example the cholera vaccine.</a:t>
            </a:r>
          </a:p>
          <a:p>
            <a:pPr marL="342900" indent="-342900">
              <a:buFont typeface="Arial" pitchFamily="34" charset="0"/>
              <a:buChar char="•"/>
            </a:pPr>
            <a:r>
              <a:rPr lang="en-GB" sz="2200" dirty="0"/>
              <a:t>The pathogen is weakened so that the antigen is not affected. This is done for polio (Sabin oral vaccine).</a:t>
            </a:r>
          </a:p>
          <a:p>
            <a:pPr marL="342900" indent="-342900">
              <a:buFont typeface="Arial" pitchFamily="34" charset="0"/>
              <a:buChar char="•"/>
            </a:pPr>
            <a:r>
              <a:rPr lang="en-GB" sz="2200" dirty="0"/>
              <a:t>Antigens from the surface of the pathogen can be purified and used to make the vaccine. This is done for Hepatitis B.</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Vaccines</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79851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B lymphocytes are specialised white blood cells. B lymphocytes are produced in the bone marrow. The B </a:t>
            </a:r>
            <a:r>
              <a:rPr lang="en-GB" sz="2200" dirty="0" smtClean="0">
                <a:solidFill>
                  <a:srgbClr val="008000"/>
                </a:solidFill>
              </a:rPr>
              <a:t>stands </a:t>
            </a:r>
            <a:r>
              <a:rPr lang="en-GB" sz="2200" dirty="0">
                <a:solidFill>
                  <a:srgbClr val="008000"/>
                </a:solidFill>
              </a:rPr>
              <a:t>for bone </a:t>
            </a:r>
            <a:r>
              <a:rPr lang="en-GB" sz="2200" dirty="0" smtClean="0">
                <a:solidFill>
                  <a:srgbClr val="008000"/>
                </a:solidFill>
              </a:rPr>
              <a:t>marrow, which is </a:t>
            </a:r>
            <a:r>
              <a:rPr lang="en-GB" sz="2200" dirty="0">
                <a:solidFill>
                  <a:srgbClr val="008000"/>
                </a:solidFill>
              </a:rPr>
              <a:t>where they mature. The maturing process begins before birth.</a:t>
            </a:r>
          </a:p>
          <a:p>
            <a:r>
              <a:rPr lang="en-GB" sz="2200" dirty="0">
                <a:solidFill>
                  <a:srgbClr val="008000"/>
                </a:solidFill>
              </a:rPr>
              <a:t>B cells will only recognise and attack one type of antigen. B cells  respond to </a:t>
            </a:r>
            <a:r>
              <a:rPr lang="en-GB" sz="2200" dirty="0" smtClean="0">
                <a:solidFill>
                  <a:srgbClr val="008000"/>
                </a:solidFill>
              </a:rPr>
              <a:t>antigens </a:t>
            </a:r>
            <a:r>
              <a:rPr lang="en-GB" sz="2200" dirty="0">
                <a:solidFill>
                  <a:srgbClr val="008000"/>
                </a:solidFill>
              </a:rPr>
              <a:t>by producing antibodies.</a:t>
            </a:r>
          </a:p>
        </p:txBody>
      </p:sp>
      <p:sp>
        <p:nvSpPr>
          <p:cNvPr id="10" name="TextBox 9"/>
          <p:cNvSpPr txBox="1"/>
          <p:nvPr/>
        </p:nvSpPr>
        <p:spPr>
          <a:xfrm>
            <a:off x="539552" y="3645024"/>
            <a:ext cx="7920880" cy="2250250"/>
          </a:xfrm>
          <a:prstGeom prst="rect">
            <a:avLst/>
          </a:prstGeom>
          <a:noFill/>
          <a:ln>
            <a:noFill/>
          </a:ln>
        </p:spPr>
        <p:txBody>
          <a:bodyPr wrap="square" rtlCol="0">
            <a:noAutofit/>
          </a:bodyPr>
          <a:lstStyle/>
          <a:p>
            <a:r>
              <a:rPr lang="en-GB" sz="2200" dirty="0"/>
              <a:t>A B cell has only one type of receptor molecule on its surface. When the correct complementary antigen fits into the receptor, the B cell clones itself. Some of these clones differentiate into </a:t>
            </a:r>
            <a:r>
              <a:rPr lang="en-GB" sz="2200" dirty="0" smtClean="0"/>
              <a:t>plasma cells; </a:t>
            </a:r>
            <a:r>
              <a:rPr lang="en-GB" sz="2200" dirty="0" err="1" smtClean="0"/>
              <a:t>ohers</a:t>
            </a:r>
            <a:r>
              <a:rPr lang="en-GB" sz="2200" dirty="0" smtClean="0"/>
              <a:t> </a:t>
            </a:r>
            <a:r>
              <a:rPr lang="en-GB" sz="2200" dirty="0"/>
              <a:t>become memory cells. Plasma cells release massive quantities of specific antibodies. Memory cells will remember the antigen in the future. The secretion of antibodies is called the </a:t>
            </a:r>
            <a:r>
              <a:rPr lang="en-GB" sz="2200" b="1" dirty="0"/>
              <a:t>humoral response</a:t>
            </a:r>
            <a:r>
              <a:rPr lang="en-GB" sz="2200" dirty="0" smtClean="0"/>
              <a:t>.</a:t>
            </a:r>
            <a:endParaRPr lang="en-GB" sz="2200" dirty="0"/>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B cells</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53652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The cellular response is an immune response to infection. It involves the T </a:t>
            </a:r>
            <a:r>
              <a:rPr lang="en-GB" sz="2200" dirty="0" smtClean="0">
                <a:solidFill>
                  <a:srgbClr val="008000"/>
                </a:solidFill>
              </a:rPr>
              <a:t>lymphocytes, </a:t>
            </a:r>
            <a:r>
              <a:rPr lang="en-GB" sz="2200" dirty="0">
                <a:solidFill>
                  <a:srgbClr val="008000"/>
                </a:solidFill>
              </a:rPr>
              <a:t>which do not secrete antibodies. T lymphocytes are produced in the bone marrow and they mature in the thymus gland. Each T lymphocyte has one type of receptor on </a:t>
            </a:r>
            <a:r>
              <a:rPr lang="en-GB" sz="2200" dirty="0" smtClean="0">
                <a:solidFill>
                  <a:srgbClr val="008000"/>
                </a:solidFill>
              </a:rPr>
              <a:t>its </a:t>
            </a:r>
            <a:r>
              <a:rPr lang="en-GB" sz="2200" dirty="0">
                <a:solidFill>
                  <a:srgbClr val="008000"/>
                </a:solidFill>
              </a:rPr>
              <a:t>surface. There are a huge number of T lymphocytes in the blood, each with a different receptor.</a:t>
            </a:r>
          </a:p>
        </p:txBody>
      </p:sp>
      <p:sp>
        <p:nvSpPr>
          <p:cNvPr id="10" name="TextBox 9"/>
          <p:cNvSpPr txBox="1"/>
          <p:nvPr/>
        </p:nvSpPr>
        <p:spPr>
          <a:xfrm>
            <a:off x="539552" y="3789040"/>
            <a:ext cx="7920880" cy="2106234"/>
          </a:xfrm>
          <a:prstGeom prst="rect">
            <a:avLst/>
          </a:prstGeom>
          <a:noFill/>
          <a:ln>
            <a:noFill/>
          </a:ln>
        </p:spPr>
        <p:txBody>
          <a:bodyPr wrap="square" rtlCol="0">
            <a:noAutofit/>
          </a:bodyPr>
          <a:lstStyle/>
          <a:p>
            <a:r>
              <a:rPr lang="en-GB" sz="2100" dirty="0"/>
              <a:t>T cells only respond to </a:t>
            </a:r>
            <a:r>
              <a:rPr lang="en-GB" sz="2100" dirty="0" smtClean="0"/>
              <a:t>an antigen </a:t>
            </a:r>
            <a:r>
              <a:rPr lang="en-GB" sz="2100" dirty="0"/>
              <a:t>if it is presented to them by an infected cell. This is called an antigen-presenting cell. The T cell with a complementary receptor attaches to the antigen of the infected cell. This </a:t>
            </a:r>
            <a:r>
              <a:rPr lang="en-GB" sz="2100" b="1" dirty="0"/>
              <a:t>sensitised</a:t>
            </a:r>
            <a:r>
              <a:rPr lang="en-GB" sz="2100" dirty="0"/>
              <a:t> T cell divides rapidly and forms clones. The cloned T cells differentiate into </a:t>
            </a:r>
            <a:r>
              <a:rPr lang="en-GB" sz="2100" b="1" dirty="0"/>
              <a:t>T helper cells</a:t>
            </a:r>
            <a:r>
              <a:rPr lang="en-GB" sz="2100" dirty="0"/>
              <a:t>, </a:t>
            </a:r>
            <a:r>
              <a:rPr lang="en-GB" sz="2100" b="1" dirty="0"/>
              <a:t>T killer cells </a:t>
            </a:r>
            <a:r>
              <a:rPr lang="en-GB" sz="2100" dirty="0"/>
              <a:t>and </a:t>
            </a:r>
            <a:r>
              <a:rPr lang="en-GB" sz="2100" b="1" dirty="0"/>
              <a:t>T memory cells</a:t>
            </a:r>
            <a:r>
              <a:rPr lang="en-GB" sz="2100" dirty="0"/>
              <a:t>. T helper cells stimulate the cloning of B cells. The T killer cells destroy infected cells which are presenting </a:t>
            </a:r>
            <a:r>
              <a:rPr lang="en-GB" sz="2100" dirty="0" smtClean="0"/>
              <a:t>the antigen</a:t>
            </a:r>
            <a:r>
              <a:rPr lang="en-GB" sz="2100" dirty="0"/>
              <a:t>. Memory cells remember the antigen </a:t>
            </a:r>
            <a:r>
              <a:rPr lang="en-GB" sz="2100" dirty="0" smtClean="0"/>
              <a:t>for </a:t>
            </a:r>
            <a:r>
              <a:rPr lang="en-GB" sz="2100" dirty="0"/>
              <a:t>the future.</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Cellular response</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94720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B and T lymphocytes have specific receptors in their cell membrane. A </a:t>
            </a:r>
            <a:r>
              <a:rPr lang="en-GB" sz="2200" dirty="0" smtClean="0">
                <a:solidFill>
                  <a:srgbClr val="008000"/>
                </a:solidFill>
              </a:rPr>
              <a:t>receptor </a:t>
            </a:r>
            <a:r>
              <a:rPr lang="en-GB" sz="2200" dirty="0">
                <a:solidFill>
                  <a:srgbClr val="008000"/>
                </a:solidFill>
              </a:rPr>
              <a:t>is complementary to one type of antigen only. When the lymphocyte and the receptor collide, massive numbers of identical lymphocytes (clones) are created. This is called </a:t>
            </a:r>
            <a:r>
              <a:rPr lang="en-GB" sz="2200" b="1" dirty="0">
                <a:solidFill>
                  <a:srgbClr val="008000"/>
                </a:solidFill>
              </a:rPr>
              <a:t>clonal selection</a:t>
            </a:r>
            <a:r>
              <a:rPr lang="en-GB" sz="2200" dirty="0">
                <a:solidFill>
                  <a:srgbClr val="008000"/>
                </a:solidFill>
              </a:rPr>
              <a:t>.</a:t>
            </a:r>
          </a:p>
        </p:txBody>
      </p:sp>
      <p:sp>
        <p:nvSpPr>
          <p:cNvPr id="10" name="TextBox 9"/>
          <p:cNvSpPr txBox="1"/>
          <p:nvPr/>
        </p:nvSpPr>
        <p:spPr>
          <a:xfrm>
            <a:off x="539552" y="3252581"/>
            <a:ext cx="7920880" cy="2642693"/>
          </a:xfrm>
          <a:prstGeom prst="rect">
            <a:avLst/>
          </a:prstGeom>
          <a:noFill/>
          <a:ln>
            <a:noFill/>
          </a:ln>
        </p:spPr>
        <p:txBody>
          <a:bodyPr wrap="square" rtlCol="0">
            <a:noAutofit/>
          </a:bodyPr>
          <a:lstStyle/>
          <a:p>
            <a:r>
              <a:rPr lang="en-GB" sz="2200" dirty="0"/>
              <a:t>The clonal selection </a:t>
            </a:r>
            <a:r>
              <a:rPr lang="en-GB" sz="2200" dirty="0" smtClean="0"/>
              <a:t>hypothesis </a:t>
            </a:r>
            <a:r>
              <a:rPr lang="en-GB" sz="2200" dirty="0"/>
              <a:t>is a </a:t>
            </a:r>
            <a:r>
              <a:rPr lang="en-GB" sz="2200" dirty="0" smtClean="0"/>
              <a:t>theory </a:t>
            </a:r>
            <a:r>
              <a:rPr lang="en-GB" sz="2200" dirty="0"/>
              <a:t>to explain how we produce antibodies against non-self </a:t>
            </a:r>
            <a:r>
              <a:rPr lang="en-GB" sz="2200" dirty="0" smtClean="0"/>
              <a:t>antigens. </a:t>
            </a:r>
            <a:r>
              <a:rPr lang="en-GB" sz="2200" dirty="0"/>
              <a:t>The immune system randomly produces millions of different types of B and T cells. Each has a unique protein receptor in </a:t>
            </a:r>
            <a:r>
              <a:rPr lang="en-GB" sz="2200" dirty="0" smtClean="0"/>
              <a:t>its </a:t>
            </a:r>
            <a:r>
              <a:rPr lang="en-GB" sz="2200" dirty="0"/>
              <a:t>membrane. When the lymphocyte collides and binds with the complementary antigen, it is stimulated to clone itself. This means it produces huge numbers of identical cells. Each is able to respond to the same antigen.</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Clonal selection</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90779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The humoral response is a response to infection. It is carried out by the B lymphocytes which produce antibodies. The antibodies enter the blood. B lymphocytes are produced in the bone marrow. They also mature in the bone marrow before birth.</a:t>
            </a:r>
          </a:p>
        </p:txBody>
      </p:sp>
      <p:sp>
        <p:nvSpPr>
          <p:cNvPr id="10" name="TextBox 9"/>
          <p:cNvSpPr txBox="1"/>
          <p:nvPr/>
        </p:nvSpPr>
        <p:spPr>
          <a:xfrm>
            <a:off x="539552" y="3429000"/>
            <a:ext cx="7920880" cy="2466274"/>
          </a:xfrm>
          <a:prstGeom prst="rect">
            <a:avLst/>
          </a:prstGeom>
          <a:noFill/>
          <a:ln>
            <a:noFill/>
          </a:ln>
        </p:spPr>
        <p:txBody>
          <a:bodyPr wrap="square" rtlCol="0">
            <a:noAutofit/>
          </a:bodyPr>
          <a:lstStyle/>
          <a:p>
            <a:r>
              <a:rPr lang="en-GB" sz="2200" dirty="0"/>
              <a:t>An antibody is a Y shaped protein molecule. These are produced by B lymphocytes in response to non-self </a:t>
            </a:r>
            <a:r>
              <a:rPr lang="en-GB" sz="2200" dirty="0" smtClean="0"/>
              <a:t>antigens. </a:t>
            </a:r>
            <a:r>
              <a:rPr lang="en-GB" sz="2200" dirty="0"/>
              <a:t>Each antibody is composed of two large and two small polypeptide chains. Each antibody has two binding sites which are complementary to </a:t>
            </a:r>
            <a:r>
              <a:rPr lang="en-GB" sz="2200" dirty="0" smtClean="0"/>
              <a:t>a specific </a:t>
            </a:r>
            <a:r>
              <a:rPr lang="en-GB" sz="2200" dirty="0"/>
              <a:t>antigen. When an antibody collides with a non-self antigen they bind together. This forms an antibody-antigen complex. This is the first stage in the destruction of non-self antigen.</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Humoral response</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53053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The inflammatory response takes place when a pathogen enters the body. The response is non-specific. This means that the response is always the same for any pathogen.</a:t>
            </a:r>
          </a:p>
          <a:p>
            <a:r>
              <a:rPr lang="en-GB" sz="2200" dirty="0">
                <a:solidFill>
                  <a:srgbClr val="008000"/>
                </a:solidFill>
              </a:rPr>
              <a:t>Phagocytes are a type of white blood cell that are involved in the inflammatory response. Phagocytes are cells which can surround and engulf pathogens.</a:t>
            </a:r>
          </a:p>
        </p:txBody>
      </p:sp>
      <p:sp>
        <p:nvSpPr>
          <p:cNvPr id="10" name="TextBox 9"/>
          <p:cNvSpPr txBox="1"/>
          <p:nvPr/>
        </p:nvSpPr>
        <p:spPr>
          <a:xfrm>
            <a:off x="539552" y="3933056"/>
            <a:ext cx="7920880" cy="1962218"/>
          </a:xfrm>
          <a:prstGeom prst="rect">
            <a:avLst/>
          </a:prstGeom>
          <a:noFill/>
          <a:ln>
            <a:noFill/>
          </a:ln>
        </p:spPr>
        <p:txBody>
          <a:bodyPr wrap="square" rtlCol="0">
            <a:noAutofit/>
          </a:bodyPr>
          <a:lstStyle/>
          <a:p>
            <a:r>
              <a:rPr lang="en-GB" sz="2100" dirty="0"/>
              <a:t>If a pathogen gets through the skin or mucous membranes and enters the tissues, the inflammatory response is stimulated. Histamines are released from damaged tissues. Histamines make the capillaries dilate so more plasma leaks out. Phagocytes squeeze through the enlarged gaps in the capillaries. In the tissues the phagocytes engulf pathogens. The tissues become red, hot and swollen. Pus may form after the infection has cleared up. Pus contains the dead bodies of pathogens and engulfed microbes. </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Inflammation</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95660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Lysosomes are membrane bound vesicles. They are present in the cytoplasm of cells and contain enzymes. Lysosomes are created by the Golgi apparatus. The Golgi processes and packages proteins that have been delivered from the rough endoplasmic reticulum. Lysosomes are vesicles that bud off the edges of the Golgi plates.</a:t>
            </a:r>
          </a:p>
        </p:txBody>
      </p:sp>
      <p:sp>
        <p:nvSpPr>
          <p:cNvPr id="10" name="TextBox 9"/>
          <p:cNvSpPr txBox="1"/>
          <p:nvPr/>
        </p:nvSpPr>
        <p:spPr>
          <a:xfrm>
            <a:off x="539552" y="3645024"/>
            <a:ext cx="7920880" cy="2250250"/>
          </a:xfrm>
          <a:prstGeom prst="rect">
            <a:avLst/>
          </a:prstGeom>
          <a:noFill/>
          <a:ln>
            <a:noFill/>
          </a:ln>
        </p:spPr>
        <p:txBody>
          <a:bodyPr wrap="square" rtlCol="0">
            <a:noAutofit/>
          </a:bodyPr>
          <a:lstStyle/>
          <a:p>
            <a:r>
              <a:rPr lang="en-GB" sz="2200" dirty="0"/>
              <a:t>Lysosomes contain powerful enzymes. These are </a:t>
            </a:r>
            <a:r>
              <a:rPr lang="en-GB" sz="2200" dirty="0" smtClean="0"/>
              <a:t>separated </a:t>
            </a:r>
            <a:r>
              <a:rPr lang="en-GB" sz="2200" dirty="0"/>
              <a:t>from the rest of the cell by the membrane enclosing the lysosome. Lysosomes move to vacuoles inside cells. The lysosome fuses with the vacuole and their enzymes are released. The lysosomes within phagocytes digest pathogens that have been engulfed. The phagocyte then absorbs the harmless products of digestion.</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Lysosomes</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88155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A monoclonal antibody is an artificially produced cell. It can secrete one type of antibody.</a:t>
            </a:r>
          </a:p>
          <a:p>
            <a:r>
              <a:rPr lang="en-GB" sz="2200" dirty="0">
                <a:solidFill>
                  <a:srgbClr val="008000"/>
                </a:solidFill>
              </a:rPr>
              <a:t>The monoclonal antibody is created by fusing a tumour cell with a B lymphocyte. Tumour cells have the ability to divide rapidly in laboratory cultures. Lymphocytes can create antibodies. The resulting cell is called a hybridoma.</a:t>
            </a:r>
          </a:p>
        </p:txBody>
      </p:sp>
      <p:sp>
        <p:nvSpPr>
          <p:cNvPr id="10" name="TextBox 9"/>
          <p:cNvSpPr txBox="1"/>
          <p:nvPr/>
        </p:nvSpPr>
        <p:spPr>
          <a:xfrm>
            <a:off x="539552" y="3933056"/>
            <a:ext cx="7920880" cy="1962218"/>
          </a:xfrm>
          <a:prstGeom prst="rect">
            <a:avLst/>
          </a:prstGeom>
          <a:noFill/>
          <a:ln>
            <a:noFill/>
          </a:ln>
        </p:spPr>
        <p:txBody>
          <a:bodyPr wrap="square" rtlCol="0">
            <a:noAutofit/>
          </a:bodyPr>
          <a:lstStyle/>
          <a:p>
            <a:r>
              <a:rPr lang="en-GB" sz="2200" dirty="0"/>
              <a:t>Monoclonal antibodies have a number of uses.</a:t>
            </a:r>
          </a:p>
          <a:p>
            <a:pPr marL="342900" indent="-342900">
              <a:buFont typeface="Arial" pitchFamily="34" charset="0"/>
              <a:buChar char="•"/>
            </a:pPr>
            <a:r>
              <a:rPr lang="en-GB" sz="2200" dirty="0" smtClean="0"/>
              <a:t>They </a:t>
            </a:r>
            <a:r>
              <a:rPr lang="en-GB" sz="2200" dirty="0"/>
              <a:t>can be injected into a patient in the initial stages of certain infections. This provides the patient with a high concentration of antibodies to fight the infection. </a:t>
            </a:r>
          </a:p>
          <a:p>
            <a:pPr marL="342900" indent="-342900">
              <a:buFont typeface="Arial" pitchFamily="34" charset="0"/>
              <a:buChar char="•"/>
            </a:pPr>
            <a:r>
              <a:rPr lang="en-GB" sz="2200" dirty="0"/>
              <a:t>They can be used as magic bullets. The monoclonal antibody has a drug attached and this can deliver the drug to a cell with the complementary antigen.</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Monoclonal antibodies</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36097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A pathogen is a disease causing organism like a bacterium or virus. Such organisms can be transmitted from one person to another and </a:t>
            </a:r>
            <a:r>
              <a:rPr lang="en-GB" sz="2200" dirty="0" smtClean="0">
                <a:solidFill>
                  <a:srgbClr val="008000"/>
                </a:solidFill>
              </a:rPr>
              <a:t>cause </a:t>
            </a:r>
            <a:r>
              <a:rPr lang="en-GB" sz="2200" dirty="0">
                <a:solidFill>
                  <a:srgbClr val="008000"/>
                </a:solidFill>
              </a:rPr>
              <a:t>diseases which are said to be infectious.</a:t>
            </a:r>
          </a:p>
        </p:txBody>
      </p:sp>
      <p:sp>
        <p:nvSpPr>
          <p:cNvPr id="10" name="TextBox 9"/>
          <p:cNvSpPr txBox="1"/>
          <p:nvPr/>
        </p:nvSpPr>
        <p:spPr>
          <a:xfrm>
            <a:off x="539552" y="3068960"/>
            <a:ext cx="7920880" cy="2826314"/>
          </a:xfrm>
          <a:prstGeom prst="rect">
            <a:avLst/>
          </a:prstGeom>
          <a:noFill/>
          <a:ln>
            <a:noFill/>
          </a:ln>
        </p:spPr>
        <p:txBody>
          <a:bodyPr wrap="square" rtlCol="0">
            <a:noAutofit/>
          </a:bodyPr>
          <a:lstStyle/>
          <a:p>
            <a:r>
              <a:rPr lang="en-GB" sz="2200" dirty="0"/>
              <a:t>Microscopic pathogens are present in the environment. They </a:t>
            </a:r>
            <a:r>
              <a:rPr lang="en-GB" sz="2200" dirty="0" smtClean="0"/>
              <a:t>can </a:t>
            </a:r>
            <a:r>
              <a:rPr lang="en-GB" sz="2200" dirty="0"/>
              <a:t>be transmitted in food, contaminated water and through droplets of moisture in the air when a person breathes out or sneezes. Pathogens enter the body through breaks in skin, the lining of the gut, the reproductive and urinary tracts and during inhalation. </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Pathogen</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796418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1919e8faff10fd6e25a3430989863d23b9b7eef"/>
  <p:tag name="ISPRING_ULTRA_SCORM_COURSE_ID" val="7FD8EE38-D6B6-445E-8E3B-A497202BCB7D"/>
  <p:tag name="ISPRING_SCORM_RATE_SLIDES" val="1"/>
  <p:tag name="ISPRING_SCORM_RATE_QUIZZES" val="0"/>
  <p:tag name="ISPRING_SCORM_PASSING_SCORE" val="100.0000000000"/>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Content List"/>
  <p:tag name="ISPRINGCLOUDFOLDERID" val="0"/>
  <p:tag name="ISPRINGCLOUDFOLDERPATH" val="Content List"/>
  <p:tag name="ISPRING_PLAYERS_CUSTOMIZATION" val="UEsDBBQAAgAIACRvt0T+VZKv0QMAAPsNAAAdAAAAdW5pdmVyc2FsL2NvbW1vbl9tZXNzYWdlcy5sbmetV91u2zYUvi/QdyAEFNgulrYDWhSD44C2GFuILLkiHSf7gcBIjEOEIl39uM2u9jR7sD3Jjig7sdMOkupdWDBpf9/5+c45IgdnXzKFNiIvpNGnztuTNw4SOjGp1KtTZ8HOf/rgoKLkOuXKaHHqaOOgs+HLFwPF9ariKwHfX75AaJCJooBlMaxXT2sk01NnPorH4WyOg+vYDydhPPImznBssjXXD8g3K/N7/sPP7z98efvu/Y+D11tkFyI6w75/SIUs07s3HYgCFoV+DGzEjwNyxZxh/eyHCxfM9wLiDLdf+qHnEbl0hvWzFbeIIhKwmPqeS2KPxkHIbC58wojrDK9Nhe74RqDSoI0Un1F5J0DJUuYCFUqm9ofEwIauRJsxN8JLL5jELAx9GpPA3e04Q6JT5Ob8M9RHT5YIUxIBQc4LkX8HNrZSWzjCSvVjmHqTqQ8fVrswlas7BZ+yrx9zEoBaQrehZoRSPCHxKLwCnaCswj6I8AKq6aIP4ppQqABC2zABvvQmmHlhUFdQRCiLvPFj+SRcI6PVA+JJAji0zsVGmqqAnbqiRNoUUtHPCiUfF1C4Hva/UaQNIZLalutKbgS4kKftukDLjIlbK/Nx4f0an2PPJ24MUrnhMma2l2tjHKpfmxJxpUwdANjl6YbrRKAbkfAKSukB/pbK1P5tzSHs2pNPlfwT8XLbOa+2TRe45OrVyXGuecyHYbHkue7QQc+oDlr+62CzqoBIy1Jk67Itir1MnPwvXhwb1xxT+p9BddHlyIie2e8bDoUSJxG82KDbR9J0R5AZ1AeMtYxL1R3lBedgaJ6LAka8yJGnb3vYvISsHcAvIZs98Esyoh6r8yNuClm2vk5skhutvq1vAu9vJUrxpPGNuDXQu0rwDQgA+7JoRD/5DmO9xNxNxXp87c/YLUsADq14CaclBC4pmUH8aQfOxYzsMtiMxoNMLE2lUjuKlLy34xG0qbImIetGp8bobW4yu6t4seuDZjqfHeNFE1zUGJ3vGWwjpQRH4ym0kKX3GY19PCJQ0YFBGS+TOxjvt6bSaUei5lzkknMMZNvsUMHz5O6fv/7uyPHMk2YXbXd/6UUCnVaPB/JI9ltgSlH80UbC8OgQZxddUNtz5A7X8VhpBdwmDzOGx9MZaEytpKbKk/a39j7DDEcX0Of20OMMZzy/hyHBjFG9WGzIdSGU/aw/HamrUkkt+mCPG5F1wMybx9h17f0CbhZKJvfNqyVF3A6q+qKh4KLRlWw8xQHMkGd8IpVlT0I7tncdCw3XrJ/abfP1FH9cFfaaNni9d2v7F1BLAwQUAAIACAAkb7dEoX9xkrkEAAC+FgAAJwAAAHVuaXZlcnNhbC9mbGFzaF9wdWJsaXNoaW5nX3NldHRpbmdzLnhtbM1Y23IaORB991eoZiuPMca32C7Ahe2hTAUGFsbrpLa2KDEjGK010qykgZCn/Zr9sHxJWsjcjMFiU05cfsA03adbrb6cmdLll5ShEZGKCl72ivsHHiI8EjHlw7J3F9ben3lIacxjzAQnZY8LD11W9kpZ3mdUJV2iNagqBDBcXWS67CVaZxeFwng83qcqk+ZXwXIN+Go/Emkhk0QRroksZAxP4ENPMqK8yt4eQiUraoo4ZwTRGELg1ESHWY1hlXgFq9bH0cNQipzH14IJieSwX/Z+O6uav5mOhbqhKeHmcKoCQiPWFziOqYkHsy79SlBC6DCBwIsHxx4a01gnZe/o4NDggH5hHWeKbk+BDc61gONw/eggJRrHWGP71XqUZEAk5JWoipY5AdAV2ZKmJl/0XGBF8YTjlEYh/IJMrsreTdjr+DW/4wfXfu+u07ChOluE9bDhO9l0G/Ubvxe0Qr/buw2bjZ2NQv9TuIPRrpE5w7c7ftcPQr/Tu6q3drRwD2ph4zer9caONvf+Vbce7uopqDZ3NWnftgI3m9vPbb/TqAcfe2Gr1Qjr7YXVtIaXqrVUWC38EjSIyOVyeeskT/scUwZT40mNK6Jh7jAshyQUNQrdOMBMEQ/9nZHh7zlmVE9Mh8J4eiAkq6qMRLpjuq/smY7yFnAWEAKDlpz39sn5vLU/nK0cvWC9L471bJSl+dRqJ0KLnxx98eBkHv758fbwNwRaGtGYiABLOR1Z6wd4MYTDxXQsHp2ebo9ig7cS1hpHCYxSPZuEy5KZ1kDwlQIx31FfsHieWJL2SRzglCxtiO4D5TXQLHpoAKXMIOVVSTHzENVwBdHcWOV9pame7qTasiYCLNh9BDW7a1cSJViqlbqdJ89sgajyZyA0UX/ZXFjRJlWfx+hG4jHsRhf1NuEuardwU8zcFpFOQUisdtBEVcZclDuztndRbmL5QCQKhWBO+u1ZcaM6Hwin2FPoZBfFe9JXVBMX1Svq5Ppe5CxGE5EjRh8I0gJB9HkK/yUELfMHNJAinUqB42ikGDQPGlEyJvGli6PP4CLNwRLoVcaIth7+yelX1CcDIQGX4BEUG8ipsvj7OwFnWKkFKJ7F+M5u4Xpw4396Zw6I4xEGRrMbOEwAkmb6NfAxnJ0LcMGYgGwuQUBmIpxDWZv7iWk8VXM5prPvBI+ml24ucgoK100hHosJP0QwqyjPiStghDkSnE0QjqC9lCmhERW5AoktFgut/leA1hRRPg11CCMVnMnYbUAcFA+Pjk9OP5ydX+wXvv373/utRo9Mo82w8WapxvVWfups+YQLv2C3gXO6WT1hni8YbeSfzna7hrmFizpbPsNIX7DdQhjXbGtCpqb347XkPv/s8Mgz1hdxqWAIwvN8YUqv3iJd6PrVzvUtglzfNcLuhUubBQJBwqIE+nRgnn0dbaZczEW3dRfC1flOsOaGnDZ2x//DCRAu22lwubkNWk4H/ujIaMzWbi9tbKf1jyV3JHi/XDUAejC0XAQIAqMpMKH4p03+H5nDm0bFa47wp4/czoZrD96/YiL+0BOUHaevNBEJllECRfRqhffmN85rpvctZcx+m785WnlVNH+FsfpudQ/kq++cK3vfAVBLAwQUAAIACAAkb7dE5gGo9bQCAABOCgAAIQAAAHVuaXZlcnNhbC9mbGFzaF9za2luX3NldHRpbmdzLnhtbJVW227bMAx931cE2XvdXdMBboA2zYAC3VqsRd9lm7GFyJIhyeny9xNlqZaSOPZCFIjIc8SLSKap2lK+/DCbpblgQj6D1pSXCjVeN6PF9TxrtRb8IhdcA9cXXMiasPny40/7SROLHGOJHcipnA3JoXezsJ8pFOfj2wJliJCLuiF8/yBKcZGRfFtK0fJiNLRq34BklG8N8vLHYrUedMCo0vca6iim9RXKNEojQSnAkL6vUUZZjGTAvKdL+5nI6V2dz/6AtqOKaku7+YQyRGtICXGRr25QhvHc3B6/ygLlPEHDX22gXz6jDEIZ2YOML7/7ijLIEE3b/E+PNFKUWNCYc/4R3zlMkMKMH0Z1iTJKwITQ0egruPLYXO8CkPsazn2K4yoFe8K6HiwEfPSMwVLLFtLEnzqbqsTbY6vNfMByQ5gygFDVg55M0E+kVf6aWNfj/sAb5UUAcooe8SpYW8OqizcAxvoev1rd2lURxveuCwKUsHPKIMJe2SN/m7IeIQNlj3xmtIBHzvZH8ENLx/FPfEvcY56vvrECJ+bo6+VP3oqeHnBwVeDaKTymFgUsFYbzQmvAV0sTq+tCSo5iSjnZ0ZJoKvgvxGV7m4xKkwOD67TTfZVqqhmcajcbo1nS4XvZ83g3dr8JfW7deabNCr+eE61JXtXmN0nNZ45nZsRcM09OM3BJGjjIe74REzk1kVuQL0KwqV640BBibdpDYNEN1hA8TYISpMnpGqfuklPF522dgVybN6PgmybWdbiKlhUzf/qVwhsUMWHA2DF1Za7jhL73ZKBwDQBE5pXv2O7QWeqWacpgB37uA4VNeCizVJkOHWq2G/0AGx22m9NM6ke3JvpGCXGx4QTh1cQl4oUTGsZbXpNM2cSioff7t7842sh+kWHnhTvMnl0jRRcb+3EBjRL/j/wHUEsDBBQAAgAIACRvt0QKEe9qogQAAAUWAAAmAAAAdW5pdmVyc2FsL2h0bWxfcHVibGlzaGluZ19zZXR0aW5ncy54bWzNWG1z4jYQ/p5foXHnPh6EvF2SATIkcQbmiKHgNHfT6TDCFliNLLmSDMd96q/pD+sv6QqFtxCIaC9JJx+I1/s8u1rtrlYuX3xLGRoRqajgFa9U2PcQ4ZGIKR9WvLvw5uOph5TGPMZMcFLxuPDQRXWvnOV9RlXSJVqDqkJAw9V5piteonV2XiyOx+MCVZk0bwXLNfCrQiTSYiaJIlwTWcwYnsCPnmREedW9PYTKVnQr4pwRRGNwgVPjHWZ1nTKvaLX6OHoYSpHz+EowIZEc9iveT6c18zfTsUzXNCXcrE1VQWjE+hzHMTXuYNal3wlKCB0m4Hdp/8hDYxrrpOId7h8YHtAvrvNM2e0isOG5ErAarh8NpETjGGtsH61FSQZEQliJqmqZEyBdkS1pavJNzwVWFE84TmkUwhtkQlXxrsNex7/xO35w5ffuOk3rqjMibIRN3wnTbTau/V7QCv1urx7eNncGhf6XcAfQrp4507c7ftcPQr/Tu2y0dkS4O7XA+Le1RnNHzL1/2W2Eu1oKare7Qtr1VuCGqX9t+51mI/jcC1utZthoL1DTHF7K1nJxNfHLUCAil8vprZM87XNMGTSNJzmuiIa2w7AcklDcUKjGAWaKeOj3jAx/zjGjemIqFLrTAyFZTWUk0h1TfRXPVJS3oLOE4BiU5Ly2j8/mpf3pdGXpRWt9saxnvSzPm1Y7EVq8sfel/eO5+2dH293f4Gh5RGMiAizltGWtL+BFFw4W3bF0eHKy3YsN1spYaxwl0Er1rBMuS2ZaA8FXEsQ8o75g8TywA8hVBjGtSYqZh6iGGEfzt9rshL6hDLLYYEuFAddrQY4SLNVKJs7DYfp6VP01EJqo3+zqrGiTqs9jdC3xGA47F/U24S5qdYg9M/En0skJidUOmqjGmItyZ1bILsq3WD4QiUIhmJN+e5auqMEHwsn3FGrTRfGe9BXVxEX1kjqZvhc5i9FE5IjRB4K0QOB9nsJ/CUHLEwEaSJFOpQwrjRSDckAjSsYkvnAx9BVMpDkgYV7KGNHWwh85/Y76ZCAk8BI8gmQDOVWWv7ATcYaVWpDimY8f7LnaCK79Lx/MAnE8wjCj7EYONU3STL8GP4a1cwEmGBMQzSUKiEyEc0hrsz8xjadqLst0tp3g0XTTzUZOSWG7KfhjOeFFBL2G8py4EkaYI8HZBOEIykuZFBpRkSuQ2GSx1OpfOWihiPKpq0OYosGYjN0axH7p4PDo+OTT6dl5ofj3n3993Ap6nB3aDBtrdni42jpxOiOfTLcv4DZMkW6oJ7PkC6CNE6Uzblc3t0yXzshnZswXsFtGwDXsjZCpqf14LbjP3wYeJ4f1g7hcNMf28xPAdGB6mwGg69c6V3UE0btrht1zl8IJBIIQRAlU3sDcTx0x03nJRbd1F8Jm+E60JuZOZ3DH/8WJELbPqRW5mQ1aTgv+7DijmHO4vXQGOx3oWHLHke3dVQM48Id2uoAjn9EUZpv4zXr5f+msm4r/NZvy02uxM3DtcvwePW77Lcd2wB/V4wiWUQJp8Wqp9P6nwg8N2P8pBvZp/gVm5ZPL/FPA6jfKPZCvfrqt7v0DUEsDBBQAAgAIACRvt0S+DzY/nwEAACsGAAAfAAAAdW5pdmVyc2FsL2h0bWxfc2tpbl9zZXR0aW5ncy5qc42UTU/DMAyG7/yKKlzRND4H3CY2pEk7IMENccg6r6uWxlGSlQ3Ef6fOBmtaFxZfmrdPX8eunM+TpFoiFcl98hmew/4p3gcNSPN2DWexrjr0gnThVD6Hl7wAlWsQDaT8+fRX/joQnLHQwXS2fSZbV/MTSG8WUrk6bhgLy2iO0UpGe2e0DZf4I6psX9WuolqbZ2vvUfdS1B6072m0hQyMOH0Mq15gA8YS7D/oQqYQmQ7C6iIPjtcDijqXYmGk3k4xw95MpqvM4lrPu/IvtwZs9cNXO6B/N3gYR3Yqd37ioWgmHt9SdJPGgnOwz3szpmBhJWegar79sP5AI+N2QQ26zF3uf+jhOUWdNjKDVpduhxQxpiuvVjcHFG3Ow8bviMsLiohQcgu2ZTW6oohANGtzxA80FjPqSAtt9/wXVSjnuc72qfsULEeHJduu7h0KDccfiWiEsDFCS2Yii66L44ip9+zgukbWKTfzihO5vMhohvu4ZA/jm7cI7V8TIb2X6bKoLofqYqSGg6uewU70AkkopF2BfUFUVTlv/x28kfvk6xtQSwMEFAACAAgAZnhnRRra6juqAAAAHwEAABoAAAB1bml2ZXJzYWwvaTE4bl9wcmVzZXRzLnhtbJ2PMQ/CIBCFd34FuV2wW9MA3UzcHHQ2FVFJ6NFw1PrzhdQYZ4dL7l3e915O9a8x8KdL5CNqaMQWuEMbrx7vGk7H3aYFTnnA6xAiOg0YgfeGKd+0eEiOXCZeIpA0PHKeOimXZRGeplQSKIY5l2ASNo6yzBhRVlJOKwor2/m/6M8NDGOcq8vsQ96jKXtRq4VTshoqc3YoPN4iyGpQ8uuuys6US0URSv48ZtgbUEsDBBQAAgAIAGZ4Z0W45zzyXgAAAGMAAAAcAAAAdW5pdmVyc2FsL2xvY2FsX3NldHRpbmdzLnhtbA3KvQ5AQAwA4N1TNN39bQbHZrTgARoakfRacUd4e7d9w9f2rxd4+AqHqcO6qBBYV9sO3R0u85A3CCGSbiSm7FANoe+yVmwlmTjGFAOcQh9fM/uEyCP5NIdbBMsu+wFQSwMEFAACAAgAOZNfQ7MNd67sAgAAiAgAABQAAAB1bml2ZXJzYWwvcGxheWVyLnhtbK1VTW+cMBA9b6T8B+R78G7SfK1MojRS1ENTRdqm7W3lwCy4C5jaJmTz6zvmG8qmjdQDEoznvRnPmxnY9UsSO8+gtJCpRxbunDiQ+jIQaeiRx693Rxfk+urwgGUx34FyROCRPBUWwGPiBKB9JTKD4AduIo/0DC4yEydTQiphdsh9itxdpDNyeDBDl1R7JDImW1JaFIUrNCLSUMs4tyTa9WVCMwUaUgOKVmkQp8Euzd/R+CQypWaXge4hM/P+wDVJy/GixYCkOHGlCunxfL6gP+4/r/wIEn4kUm146gNxsJKzspRP3N/eyyCPQVvbjFVJrsAYm0RpmzGzFIuL1NHK90jlsE5Aax6CduM0JLTC0gkw28RcRzWPHtBaXr0VNW/pt7bf68atVI52zln+FAsd4VEf0lkngYwOo7KkvG7ZQY9NB91ZJuIo+JULBUH5+a1tkfmCVAHbjivzdHXh4wG+3XHfSLW7RRh2Ua2g24rmVqK5JajlcNvoq46CNLfdADe5gqZUM/YsApBfuFLctsWVUTkwOjLWWDoEM1pduRapE4RFJolP/0Eb6zeS5qd+S5kS8D+E+YREbU1EGsDLnUAfAwnW1AAW29pck8WujdnlpPOnpNfXA1OVYy0KXsQxXIWAYxhww2lnp/ugoLhGFz9XI2zvYC84EmEU42MmGcane2kSrraTDL2DveBY+tsJaGtuy0jHdRw1U9tBjE6sE+bn2shEvJbtOdgzZln24Vsj1xzdZKI9OJ//MYqDGM1gbsjE6rJvvX3VHD7YOTW681lnlWXQrTgPYPKs8mpmIc9GPgFseB6b235OzT7sQUc5T03HNNd37HdZrMQrOIUI7J9ucWJrEoHtGY+cXZz0GFBP3C6D8KVpKiKjtSSVmvuUY1ibZwFFhalm5SOqHiqZp8FIGzfrfg46xl11o4A7MWww08UxNp/MPPIBX+q7XJ5edlc5X1w22DKvhypwlcs7VnWdcNcZtO7X9iKsnnl8/Q1QSwMEFAACAAgAZnhnRbd+K21kAQAA7wIAACkAAAB1bml2ZXJzYWwvc2tpbl9jdXN0b21pemF0aW9uX3NldHRpbmdzLnhtbI1Sy2ocMRC8+yuEf2AltV4DkwU9zYIPATv4POwoZrCtCSOZmKCPj8bxst54TaI+dVV3Nd2qPj9MyT7nMj9Nv4YyzekmljKl+7y9QKjfz4/z8nWJOZa8OSJ3Uxrnn7v0fV6xhuYypHFYRruyeYtReH1ISa2cahkzjCLJPPUKOc9t4zpwHdjGOUpsv/lL4o/uEvcxlfOq/eaE/diwSzkuZZfG+LKF0+r31OkGV8swTq0ubwVbox6mVsfWQIxwyX2lGgAEstwRh6uUndQEecw4hmoUBQqIcE46UYmkHFoWOtFUmO8EYpIx6ir1tHUjrY2jtkroCNFtmledrSEYiTEihABzlQsIBqNWDU1Dg1oPCA4MiKqNJgpQsMEEVr3zwnKkqBcYV2YMYHw87nG79+c6ov+9zuGc/xA8+wVn2dVbmzPm6vfPy9KKb+PTj8ehRDSNXy7Dt+vryzc/vnr3wK4mbdt+6unfUEsDBBQAAgAIAGZ4Z0XdrhbX/UYAAHV1AAAXAAAAdW5pdmVyc2FsL3VuaXZlcnNhbC5wbmfsvXlYEtgXP+yuuWRWjrtUzrRZmpmaG1Q22nzLrKxsUyxKK7cUFVFAbTErlWaa1HLLnImaXDJ3QaRSqVCxsURFgSTFnU0FBeEF27fvO9/neZ/f+77PM39M8xT3nnvvued8zuecey9c2rXTQ0fTWFNBQUHnl21b9ygoKHMUFJTiNNRk/7IVHJsv+58idI/HFoXiVtMh2V9UAjd7blZQKEVriY+qyv4+78y2g1AFhYWR8v8UaQGAGAWFKM1ftm7eG+M31htW8iYADuLglvspWCus8hL+ctXjevfefRfaHl+z/8/mtT/fS1APWal5+uDlJat1+rxeqm3tTr575dbVffq3Cned/Ou43uk9Ef7X9r7R/WVJcwllFWUqjWlEjgnOE00h0iLL41pTXKf6yTHiulAqK92TOzkClsby74NnT/OH75fkxtfznltmgcV9BvhXCYpqhv6f/JGoqr11PnmH+TROXPtTfMzsJEV1StU+KSk5aYGy9jqCwoc/CHi1Zc1E/zhEjrpQ+Oik8yaREs9l/+ey+rVxU91BUgMGU70RXCw8XdTxmQgF5YuGye1DYZdeCNyW8448/ayz7I8DHZuy7eK3/xFzAVzJGS6ifdnZuLo/o178pwJ7IOqLj7T3hm5KKAlWbjRTq58sCoMz91b6zh9LMZtBUH0Fk7tsc8na71ufiVVTET4/e3sJLDbscSe3exxT04sc7B7/dJKZPxLihU8AtB6UaMyhnsmKG68JhI5121k8U7fXGJgf4eU6+XJAImLXTyP7n1/njy2uB6m09pBnh7zinZ7xGmrHy0Kls3Rp3fRUVX3d9HMf/MMbwxW69170UF3Tf6IVsOPoItpeygF6zBpa1cU1UBeH0YbyizurRqZLW57P/gKjRzQHNeJGMxDbzCFPy8XvN+BnY9m8Atcle9cznecTLLRxspX2HqlHIf8+J7qypmNhiSvs6pUxLhcdL3YpHBC46bqWT79ZAarxafO9rVbqUhrsjdtfOAJUAyAnXrTUCWhxR1+Hjo+ZVyBIh2kRkt4iDxyYKYCcjcHRId2rKve1WgwY6RCEaSdiqVRaNJ91oAPiZ5n+6qfVwEi0zfFDqHcbx1ims+MHBtMfi12mxwDxb5BHowhm+cfybl0v0StI6lXmCh09vDAu2/Ii/NxM4saXZCjisaZ6N5nOqPin0cksjxZdo4q0F+MhBX02eWTkOJRFWr+BjPSr0uZQOyzTfwJD817M5IdsHODWVMWpCWE4pllYrFfTXYQYladAR+ZFKyPooocl5jaawHIkpFabCznd7eDpQLCepuWeNmsmblb+sPG1aj9occIZAItTjpqGr4HKkDSFAUj/PdwLhaf0jILzSIv4/kdwMejsL2IT/pUHC5b+xNIn/ZZodXb7tHFX5GBWwHh7GGt+BFUJkf2fvIIsvVgItaGeK7rrlrKTSOaaFUxKJWwpynyqwHxahECN7zq2uA6xhgUgLeAnsxEufitYBvXWHk8gtRFAm0Pm5BZvGhT4wnBwvPm5AkBqTbHYmYE+1VfBt4M69pXiKdlBgY6CaLICoPIJqsbc8XGOIrDSazo3mWg76H4LRY6jQVHRnrjAx7+kEViin6qgLunkK6wGxPpy1kFnrigGHHp/pFKhPqR+Af/Sid6p2hp0dbJg6kh0syASRAiJo+a+9dd223UHE9Dn+LxDrzautPbKR5+TxLi4QU0TiGwlX5cSbRgXt5GQduaA2qzQ0W9FLjYswesl9xA3pwTwGoiHOD7vTyEyWZnFJtHLdozGuT/qdGjv2WyljEj7o6ler8mCMHBqxIgBNVvW7N5ii/g5IY3eyLTxtbfr48b4pT0gIp4neeTeySNd3eziXsescZwx4z89cYnVEDndzQ0TZysC71DtfqPqcBwfAkiGR4EZ+aKbNsvy+Kkz2nWtnWM57S11vbYEotPPyS1jCyefxu0/noAW/Ny19YqUFWdHU+4/JZwGjiYJEOAM/jPBYZd0TJPuqyJrArvb+s3IgGhDYeNDVoXUiGHdV+daXmwOqtP1p/bYB74DMrc5m05wmV+JLaDVbApnmKr/DQ8JMu1kPfVVk268a+V1KpUVHVZ4XX1CpCLkxXZp9CMxpKYgj7KlGZaSFtbANr81bio5bl5rQZGQBr7MbIxySSZdjVLbp03rI8/BxKaJriU30LuHhb4uDqxF7RmTl1gB3kswV3aZStnOWre0u09kpklZkY55mWHNFqi0Bfj7rb0KYCuIIOrhqQX1ZFvtCFo/lBhMyT81QBs3YjDpMYAB0WpJ6qYenee7MTjMz3gQpDvGz/FsHvtJjO6Jp2hWP7vM8aqFoOvHzmi3utCcGSVxGyrf+TZ43HI9AdwQF/c0gYhMsP0AqNpGmWsIGRSCx5JBv6CbmPKMzY6YSy+wLgSyd4jFpjdQ0vWNPxIyEpHUlvvrsyMzLM/5qQi0J23Q+KDZi5cRT5lQ9ZoQTFsGqbOOezjtaYYDnvTgMK3O1Ws3euzG61pnzzRxoPISMMwngcw50moJhgzeCYDIXDmVdqe21C/voszZjRgFAUaPbXfJRjZHL99v31OriMftBz4Jz332G7tGjBQgr1MtTVBu7NQQRbwIuEag1Rs0LVJC4Mb/Zo/lR01W6wZ/jExLlctUhDEvcFrI3KRsDJ6ldOIkeXddxGb+zR4xdE8/BB4bplI43luCpRBkACWagXNyMX9nlOgd/cM0sZnIOzSbf9ucL+zZHLojgU3LcXWLKwx0eNkEZcJeNAylpRHvTuXLJlfj12HnLmJpc5CwR+ioobTngLIcbHtrXS9JAVBxJcHP/unzW0f8Kn9jk/G3AOjrrzcOp6cmIuLTU6+us/k5AdBt3cDLyNjXwIfuxZsmWgt0t+OqMBPH/IA9Ru+X0b5h3eEE8tWrmGH3TcnnBl3WVuGs7LzqW4i8AB9HtEYX94AgdjLGLzcaQF7ldY2dVs1aGXs+xQVpD7ZW3o53Nx9leVbzbopczGJaHUhzq0FvMseUBgrT2of4aue5IqEj4MotE0UQnrlX4FKBx6UhBhfP4PL9Wm3DbhqAiOI+uzL4OqIGAp6KEoM67MDQ4hCQINpaGSEGWUc9S/BVE8aAL0zGgN7E+ecpAPhrPTqw8X7raT5DA5l6wvzZLX4/eFvF40PHDaxkfpdhxndt0Q2j9ka/9TvGBp0dCxm2jGi9RsVI+F9B58d4v08iUKZXPW49JfL8nc3JWbv6If2eL/qk0yLcD1jtH3vbb5Eo1mCLdFvWItLuNFojn1fKM6bX0NbJ7M+0hlYh1uvEOiRdYWTbWXn0Wtz1SOWVRvzuNPCrA+FKPH95FJK0Cx/gYo1qhTdGN08Tg/p7B5gCt3j9W9lhsLpj3Rv2SEC9k3UB96muHn9DpyFIksn6prglWUu5B2iR62m6uwsQodO4Qu9pc/J2cF9pZ+sLjcE4cBg1cGLMbebmBuyUFtbPIb0C5xLw7C36bgDhQmDUnA+b+UvCxUAnF6h6DPV0bYjdibUhAqcq0u/UTlww5KPtQnQ0OFLbPTHBephsv6v3g+J21ITAWkjRoJYx/O/WJU8M3ke4B/OVlXAK4H3KzL2wNUpip+i7mGFKLJ/03qfXQGQkaQ1hjg2y46WiLVEnqCfGzX4bwzfPDxsfOymptPhI97JlNGmR1mXosfVhzpafcUZ/oHyYsPK8z6nkLUVlJYSyyS/qQfj56d1/rf2UnpUf25RgwIjq/oLxGa9bQnB48OuhIbWDO3O2f2OQkvamz2jeuraExMMoCT8vLBc1c4p++nMSuI6wqVEt1NHZmSpmqIM4RWpfscRgmQJimCcLT66x+fyTPxQV/RIoRyGfE9KThAQFOsH97/D28C8+WcBQjcmx/4JKq2lrcHSCf8yx//KTOeGnviP8VPup/zPCO44yuEQAXc4YodHRA4d1DDfaKIMkXDSZLiWOklVjFCUrNxEZtmNO87cGe1B/fTvurHZPdTiEuV117yZVP+TkK88N/KZRZ1lj1OJsm84dZfSLWKd7i96qccSW89Lb65e1q28prT5TpmSNF/bdNV1O0OIUMDY+OEBPvBByOmv9nM7X5SUahvP/VJK1PKGaG9N36VxZpoI1AZDSdFGEAIyfvl/5dl8K2xM6b8tb9Wqm1Jj7yYxINeajTm7oJFvJx1pCIOMKXimCA9V7oit836Gl/ynl21c07yZoanCUcKGOH21EWW2rgf4uRf0FDJPOg9a9vZOx7os/iJzRfi9Si+P0SVKgY7jAV6aBvZsSwvwDi5T9wOo99qWeht8YKs3536H+Her/90MNlxAqgij2MDpSMNDqzO45Uht5CjpSVLV/EkkNqcqxPowAcQjKWQZ+MfmS24ce5+hXo2ZnHonYh1tbW+fnbvOpwhcXhxzL+iBz0vgqZLiY8EQXdGTfAToGvsBTbSk+1Mdt+wqCQxty8tEhtvr9EAj1ffg5opY0/40rKlw/ZuBG4E0tthGHmaIIHtsvjyM5no8+gPeu/MRoi6aZDJedHvTABmwTq+HUJATfl6IMNgArKuIf50we8T3Ct9vyMRRBGH0FZ3/q3J8oGseWdCkAPC+41fOcpG4YvnjI8ktN6BtnStroppi/CKtUhRpsvRmmewzeCq+khLjgHJTDjXZiVl4PaXzXGGpULbzrP2++WSI6q6ExZ8h6xj28VBu7k0+HkQJiDBiCok4xeZEMwcxgHzFMU6cZoIp73KkZbJKIplMm9ClYge/FevL69Ne+CXTMMZKLR0LJmUBXHwMKInXBh4mNGR5YPj/muo3+yZ8IYdhLtDYn2BOsAmhvab+5wVcjrDGYh/s7X/8ANIGtxVYS528ZiMMrgF+3HgrE5bRWh5w4bPNB6wNXFAYQwaodxoyqCzBFyQGbdk/rr3UyfpWefaeYYKwsLuZYEbzWnhSLVYSasA5oVHgLRUPxQ7ROS+ReFN7JxioFaXHcZOvJO/xSwv96fqPx29g3tvv4eyqi8mTyrNcGi0bmcfTHC6OaqEMp1P2V+u8kNp+4lfvU/5da/QPbE+gOOC3OJE5dJUbRj5jzkYZsUZ7cqrb9YZNC/DaZzkfguhpySazhvpslekofWpm9bVWpEH/yfavPHeeC2vAl7fTjIYpApel8OowGX6GhL/M92VYU2dJ2BvZUPix673tWyvrHVa88+FOpCKwsE+egBCYf3iznOx+Iu6La6g27vI4/+NGdEdZrmFjCRC4h+FSX5d6/EoR31/igiWjtl3oGa34Gq6YQoOG79Rd8pagjezdxap/IPrgY9MaI/93p8E0lWSOL9U+6EkBizpPQYw6q57UyL8ri60j1xwxv70mG0sPEjJ4ypSJ14YEWNzdcEEPQYMNv/85O3oAmdAF2J9qpCGVNFeJVMuet0P9qgjtimsP2L/LxX6soubrAmuCVcvLN6Jw8J+ZYZFOIJfXyO30MrF/HE9KOa+2Vbzpd1tRaIQid8fWKR8PXsFcZ7E2sUBUit8iG3dzpZG35X3XXYci4KGsJJsZ9Yw88jjxYjFnMgF2IUcSnCc5+xwmGk7XS+14qiStl86Jw/b6elXyoxqWKEl4/6dXi0QsGfp09sSNFdXTRmuMCdoMWR7Q3RML6jt3xPRRL1lUqUYsT0QRT9CuOWaIoU4FudsmAQTx9I9pJzubCAz8QubtthPKLswP2J1SjVYUh+TV36IA9V0xljXXvdSPI+gzLnoMjKVXtRlVFwe9ZeiaJgNAjZKOLCMq6Lg+iIrF3btGq1lT1RlMf3Qcs9UsAVQeX7fgG0PUP0nesuEe45gXsCk6oHynGur9a0tFFafTZ9G0AmgO76H3+FLsBO/RjMDa6JSmkWknO2pmtn+Jzkm3TL2tmbMkuZTWRQ3u8Lbjhw/UllZZzHtBhFIaxDT3ctf9d83UZiZWQplNrkOJ7ldVAXBK2VXftOW8G5eier/byQVr10bWygHinMEG+jbHFVsXTxks/NOi2Wde/uR5+L0GzsOAbk4pq0AnKV1q97oTq98zzf+j9tbOs0p1pkVFmf7NvOHGhRegBLf1diau+q4L/offXbrAD3hbmJ4vqI3cTvvJ4f7PwJ4dkLGHHwbnYWNEa45wTTn1eeexd75r/pffXkdX/+TkUf4+i/gEP1a9ReSTZpGOLbFHPNTW+De3/d70N6n8gu/CbB7orghzqwTGvL1wB31VNX9Jh2xFHnXH3zUXwnvF/6hLAtdZUZhje/Y5RLHm2w1se+cPkXAb/WlRJDaX2wFk5WRqlFUhX3lMLh3OTNqQfHrl28BPVzQdzPAul/aQMMuDKzNZktujyTCMU+Wq34ldOusksPH/2z0GtWzY8xNDff64+d+p8f8jRmbaicEEvLK8kUGBpbKDXXZZYGqQic8DyYT4Q/D3sbkpovyGqVJjhPNHNQ+8i+qh0CR29qsj+JptBXvXk9payCG52JsyFZvaM3E6BdvM2TPEiJeL4Vtv011PUMPpWTuuCejIuwhGLIRHZpFu5Je1Fv4iPFLvVtPayxg/lPrTvjXI2C+cX3/t6f2mGZ5ygdH2GRU+Tz/kWw3tpm/Iw14j3RrlSjZc2q83RjTjeNNwYBfzhtXP9MT+bEJd0fssZ39y/89oHVsLBCYCbPs0WfpbpGHasIBOY4Zxh3XHvCI23eEaItIqziodrzhb3P7M1eRhgk9POxiBL5n0bINvNp/LGe5bh3G+lxJPYGji4ToyKUKOof2Xcjmtoj8llbaxkZPMK92d8yzvkTdmK1drterH8QxPBK98wu1Y+pVh55dMD/UqzsaHNGZ6JEQchvqRT6wmyPrAu2/O6a73gvkicX/OKoPhaJYwv9Jtwi3Gu0mjuPwlP08xwgF1RMN9cZhJhQcjIB50LVZNgx2tHXDozMHmsu1GOvo4Lc+qtq7Y5KvmpCZED++yNZiojaM1WJiovYlZm6dp44lEv/3A+5pf7aF25C9LhCVRntpzt+j3fi+uMr4VSV2xyX2J9LkhtYvwuEl4UoyLQeAzvRubeyT1a5xyS1gYwZkBQF5vvh20nRri3kdfR637xU2PjD0XJyFi/HoMVnzfvKyozgFbCcDUhSgiB1RjcKUZNqMHsH5qyicjBUASpZzw6AYsYRJnE+00PB6LY/TfUpnu0ab3tY0zugaTgUO21XoLumWy8c1+8MW/g4Pbv+H7uE2l71kimAmDf8/ZGyEsnPLTcVQLgp4x0819Oa3CMUqATQOU48RGaQlientBwLdm5z6MaeNyPWnlG0oXDe4/bEohB6fHOwLPxfqgF/N7A3ue1b3IkWBgH5Hqhvaj0a3OtdZO053qff5o/0mDhH523aLNrcTj6TBasgLykG7km1yfpJe61787Drc7pGJwywl4rYgY337XkBShSNmZ084qbC3tBcApyFncNUQxd40FvEc90rB3YRzsBumn8WFTOBn1/m8JCZRAZ9C2I1Dn6xEkOkYe/B5HdT1BQbxnIuX0D5II0TDo2yyCy+7sQ+T/0/qZjZWVp3iUYr/46+h9w63wwX7ao9v3fI5X/Q++vuULm1AN6jyxYd+z6GjsJxo+TomQpambl99Kq/6H3SE1t9UDQ+Y+FMOIcf7qjtPpBkubXHL9jgX3hOdmiymWR9ttU6n/oTX7VaAe2UPnQwFntjuuog4MsWNvt3fQ1f0l6cNRMzl+KEr5DQ/+H3t9gP2NH62vk/CX/G/zF7rzOiCzvXxfyXfbzP/T+mv2c0hW1eMosUedb/GVp8AF12aJOfZf9/A+9v8F+/rlz/uva/4+4dszkKx+MK2/OUgcsOQ2LvEx7ztT1j46OMi4hDpTzjx79uLsEQqNJMiQULC86XdWP4TYaePSfUaTdnV25cb6KlWQTwf6Bzju/JRFSTRz+mKtddTYYOULc6ZA8eSVCyeXjGcUWNZSYCQg7toFWZSw/3zePGy19ITqiiMrPqZgPP2wWQSVNHfu0iN6tLXNi8eC4V0jmWrTZmk9PAAq75FuuxfnizEDHUF452xY0vuSgg9mez48oQN85opDZR2LqHyYVYIf/5Ly89GldviP4v52DdPRsfhjq9Mfn125QanJzwKR++7DF4XR96O8f6u+frmSk/Isjjg3+8sqhRVHNueO9kdveYQnjd22XqU5IFiY39jQ0OjpaMtt3xXpG4qkT2lMdXmYlPx1YoXVNFyTmDLAl42z7PMkExiGeaxBf+px9oF4o6TOor66JnRw+XuH8pyDAcmS1TIM0xsdRtQyTGZKZkZIwxJhP4t1952dOxqbM89E7SZdKBGHj1cy0ayI8KzfOni5scnB/FbKjyLPsiMX+BLB/oM5ExK1Xh4rezfOWuzKlBEy3rojtyFrN4edJxbcWSHvZKNgixanF5+JqWgFihnpqU8m6kXkcy567dqiTB5ere7+/+fFcbdn5GWNwIisvHsV+cfz1rLR1Y7Ltgtv54c/ZdRVFWJm64tw++npzsD8i0u7E/iVWmw01IbouHMIzNA5GdkkekVwcHuBGGxcqiZudg8KSomnan8WpBU/QJYSgkjp7w60g8WtdLY4rRUxMFQ88DMGTxh1UYxRpWTc+mk+AMpHoA03WHK11RmavRg1T6sIOS6uV62/VBbfl3qfJxxipsc+eLmbqnHTuTns7t+wkRW7cTc2GOpXKusA+r7vzOLOwHnTQ67GgjtISPRlehgV8ej6yYxG45afVHCETLYhNxRZrcajS4349gE3JYaAGLY4tu7Dul+74a51JlUvfrd00yH/HBIr3bIUDpdgXOz3bbEvGHbXn8pGC3qpLI1mkEjFyhwmYm+1L52YjckJIRmiiS0Qu9yYXugYyfb2eTO8nI0vy+E7l9oGBgWGat7lOkMciCn6qwhMhfZYnfmZyB01HvtYCx7S7gGZeoEOB3EtePeJxP2genzoVtoZZzPqdf+XEarClX1yz08CG0ICqtFn5ydBIg80n+8Nouxo7zetvKaqizdxhyxn5QOEyBSJ0HMdvdWgGxgPyHfEzA96SYkRrZX8KvHGDIzmmBU9ppbMQPBb+xFO42aEsfFbXz21mi0L5FRZ7M9qJ7ALH3ZLxLLo4gH3bHboiz6HciovzBdeY63XkxY3XOLhWIIpsRuImh/exJ2/QR4j2oqQ7BgwTeoKbSSdzZLC8K+396WmIiaFmdD/TKD2sfnbKISWbSD6RTHMgZBQIjf4g0c0Wyeh7v5GC/B4R3hcfIK6Pc3+01C6279KKULUXkFA/H3yA40yvDkePw7TcEuV4Nneps4lCfzK8FSv2NWKQ6Cwpf0dCTD2RIr/CBV0MBN9nNycgnyB6VhDwf4whL8mNedFnxkw/Y1yAN3qIxWBAsgSXhe6NpoawyqiyKZXk8MetyJV0Fr8ylcDi4TiPtVhevT8wiLlW9UWh/acmiOIxQYSkPznOiAHZ4FJfiyn1IKSVZIBR056BCm829J6pGxP02ir0wU94L92C2qDZlBuygI8Wqchg1kXFls2pe9aNutaFqgS8m82oCcN2Jbg28h7st3GNGSCmjWzEsH0A8yoiU5qJbLxo3MH3Ynyzhtgaxb2SZfRj8RgNphJ7OLM14JckpiyJGxS1e4F6RU792+LAGvSpm0jKYxaUNOApBu2kg6aMhdkCBzxXZ7rotThABf86leVP+HhS0JaU6KaMENROZeMrFQCBqg1GiqVH9J7q1qhJOndPV5sgj7S72uNgXoFoY+Kp4WmR6a9kBXrdcnxcbxzsOOKkCp68tdV255/xEy886BO/x9TDwqphgzOiLE7IqG3lGFXm3X7qaZ96d5BsDx8zjYUuixhXgxj8chEyqB1J80Lxrnmef+GmPFq5m6fd3EsA+iSwsWp4rJVeR7243zoPTYCVVAGwtJ0FBowxTiDt9Uhh1ezystlg0DvZnQ5/pFMIMC8b8i3To454md1LsRgqiz8zzgNO2nEcL5uTrlKesHiN6wNugaLL60pQ4cazpfGiOtOf0A9MKQ+JMLgmEq6DEJCbGnX6k9y7devUgH7WXlnWmBZKd/RywtJEYEqndUUNeL2SNSKOv/4zW1IAJ9E0Gh3/Y5a/1msfeuQZFvOSmNqz/mVgZiv9eonrYgYWdtlamo6g5/1KIvKTYnunA2Xr00IKliMvvlyZJ8rXRZ58qCfUIDh2y1JmIdIq6Ih6HuaBR1vrA0CBQKQ2eWQKrycMXvAGQXJuZRkpIUuitsWgWU1BWm9NSigzKcS1rtBKk/eItXCnRXmYSDTEFfFe8jWakPEQ5ODymN7+rsmqPmYNdXwLOK3QA3L0cAI7S1o5Ita9ty/bD3Uyxqz2xZHcv/zSIj1O0jvOJNMFvhnADevpVbnTrMHnv87y4HqjmOobvSK6FNVV9GJUZlAvdFibCIkKnxBdty2ngA5boOdlCGayG81yT7bKg8lwyeG8mFcByUViOlhskaSFkkxc/4C4qpMLhd+MF9c7SxF+dASpHgC6A7TxxKmnzePAVwgjzKdZ3TMSWqwLSCkOxT69ZKLF2WNaNL6JPrso3PE/uSX6FuxebyH6oEAdgNiVHLZOS5OjE7oB0DGGOPAJkTyvCObvY3RiHwIWnT2cO5UbN67HMGk+q4Q4Z9KSmKD8kUCsVeY3+kAlYhYo/uVKBGmpuPOEdBxWb9ngkK6uKmyyz9QdqQQWhlhTr7zrk0IgU48nm5DMTI57Rc1Ur3kC/KsI+bscbdo/sxCaRtA4kZYq2auMax+karJfBOsxAmkHR05WCO48aAm2fZ9adScku4ap4qdbwowvSPNAug539MJl6KqDS1qfr0Bva7o5c65BbJr9gUqQDDMd8DfjxPAKm9evNsCC8cJGa5kKTmxRxOen9itH39A9ELU/8FPp8arjdQK/paiGlQjxqdp7dVl0hGiXLIEUJJ34wKQyuwhi7ivLrSc33B7fMFPhoKsivAHrCFI/PjswUnyvqPvt0h6YK/dNrtc/Y4sNV5S050nKl/tZ1OxKCDvuNq0AJqtXh5w6vP797eL0SyV+/YfpMx0Di/KE59nKQZwuMioaOjsTRbelMEqJ5s61u5fJaJKHRcSCiFj1pZU1IW+zK8JRta1Bcr77VNNF0APNKj36vfsOu/YzmlJNCqawczykd+hJbfvwn37vbwG5vzsKjrRcF7BYLsIjCtUhfHQ6x3Td+g+55dtT4cH9S8adzwwCPWStdN2hK9eTYesa3ukbE7opcreivjzlFv6AN/qUrNbKpN+VXzBpnXmJbemgJ2u99wmO8rOf5TdFaHsVMW1aE06cT1OJq3Pn1wQNWZoeaBZQoP3xM19lkXuGDxgZxTysY3iSSihBTd6vo/HcGaqxXxwHOd2Mn+7PcADNDnk5yBhGlow8tsrIf1t1Yt7saKADnVxSL5npqKqfS6nV/dRzPyKyTwKaI+kOKhmzO8b6RabGsb2MaVYeHTfx93YlnO5mwNmP81lr1KnveOxNb4YsKZpZzZFx4tC+OGqGXowFZ+cNyCfVhwSFevyZgNS9/nfnqg/MdKf69FfbVD/cObZRUxHm32WG6x8Az6V1Hp+kdZuVlcQzj2/Y7UnMl6V1OrKksMb6DqlofPh9sm1ntIBx8XYacZ8/8qtUWE1HgzOiFdixTTVJlrQ5VJcV3+MHHUzZ+mEJBpBNCYDLTuY+iTNz/C8MP/GndYgVGI/gi2RxluoyM1iQ5eMHP3EmUfWLfHOzMlRNGBYvomaVIPot5Rfgr8xcfgAd6664Egsvua90bd+SLbFqAt7s5A0yYkAs4GLzrRXxj3IqrASNkTWvfHvfk/blylBV4UXz2JOL6F6g2YlpWIqhO6H67gLAo+XpTzI0y48krjNNh5TPskDSaZP9P7nTmK4GaI+n9MmfvryQYJxpSfBITm7zQ80OeoCcdLneiN7qcEiJ9wVmxfqJHdzagXwlg4OJGuNcmqYUCdbrg/6IN+GQWFpyvQYNiw/9YKH3MQc1lEkjrhqxMa4eszzrnrIwYMmlXXty+8xfF+DwVdQFyUN901xRTJHwMoXE2QME5RqQ0S+k2aziE9inCQMV+/wPqy4rv0i39CkeXbPHhYYERa34enua9RkWwVszW02CojyULY43QGxWA8B6g0wWTtHnPI+3gRGDShqP2SnY8FqDxY3B7xSDvCjkTdcCVRrqbeqs9U/eU4Ivf9Y2xIWniotZ875tHrJlBK609ugieQ9Dt7qU/IqOtyiHlXijH5jXX1mQm+iCShviWyoja6z03vA3MMd1RnkVhzTD0veprifo9nosUxYXZ9lrflHVOqd2Zz7HqJo0PTDEsxk2k5IJvrTNzlJAvvNjmNjUQsg1Kxhy/A3AT03Yk5SZHzTCjCLZKtz+dV2k8cPqu0p2+5eQT3dNYvp4ZFIIdiewY3tC2JlAX28W5aHhpQ8QYtVEeKkI9JgnUnKnIe6z70Sc4JDb6VBzIyE0EvgY6VhrmIgXYcr6uBpjyBL918jBDW+Mn2Sd2JNo6kvvSHgu2rK1ja7P+9psvdWFOK1olZT1m97cm5iO1RsgjdBJWbSoMMJ1ygP5VdhrEZE20q2+eL/zmTgqUlxvMg7ZUO+yDySh60zYkHmO3O4t9QrIF/oaTMfH5k1PjqNYbL57KpcvPwiW+VhHPz7Tqqr2/nt1vTzuP6wA4JOyGq7DfkW39ej0crEaFLgrwmq7Gi9mTVhABobucXVcsqpW284mLwZlxCEFsSASOEzE+32GpwaHj6EExQL4CtGV+Wf8wKqP49LKYdI9bgJWyFK/Lyp+xhvWeSSQ4ekOd0ficlxC8OxDvULfHfUjYQdhrBslVSMvj3K9VDv2JCKkf4hw4ZBpzGKLNhh5U7gO4pzz8M1afHrjSpUPqBSuNqDNCZr3nw431UN/bdpQ/7x9SGR83J1x4SuIWfuzLekvJdG+JVKeGy3wtvN1BTqj9RBG1OfUe7pk6n1J8IqiIqp+05uDqx/c+apKek6GgHaN60duy6RsmjOG7RRKhGHiR2NolYEomMFdo3/A+6vSlxwjbx67EbU7cfYtzHUM4at3VnXfd32/Bcc2JdCtOTHpmoX3vixVtt1K9M1/EwgSdQ1UUPwOe4eWyqOn1HuuDsDnkazDihonRyi6tDx6RHR0NGdrReT6tReLnT5OXkst+s8bQu+9en2yHNCRfppAuKztIhotczYxkjGq3s4fgGfWFChbvJ8uY6Oy25NfbZSkw/dLZvYrq+0/zpikgA0YyBhTwet81DDxw03cMP+VhLgjqnsZE6v9VWgaONJSw0+Ku2diXzQY30/Q1N73tmL3pA5x8XDLq+x3DU7brotcwg7X35XYfv/rOiVj4vYlu/2K+oZ/zVWGayvHS/ptlj36ZOjBTTSmTBEYn29U04d+XhRUqLR63d63JdL5Ap5ZqJ0P9H2DFkJbIo64b5PqzpJvFIbbryzvOKD6PhiOdNfWpxOTP5jdA1xivjIcLVtXtt83apwYA8/CUlm83fWuJt1DglW/OtLyPpbYK7up88x9FPU31n2jEr/T+uYBiEwh+W8LpEEjkkPmFgs/ID5PfpuMyd2YKWXFS1gtswJ6/fRLDLBfzjbaCD71M69aqupnx1qgZFcHYeU3Lig5/RY/9GeGPUDUSbTPsPLlFalpFz4lvLrvA0uK+Y6iiguEcqZ+8vDuk+3JL5JX62w9F0rN+Lqs7JMgJagD5YVX7cKXhOLdc/KiQnrBJMjWsx+extEIxQphDR3Ja5VH7BYEdhomGryM6vgEHtYvIZQ43JpHrxyzUlZCuDmf7h3rx1JPFw+8352CRBtFyZgsqjcJnII4rTB8+yq+pesJvMmAHEerPtkKG2WIshiG5+eksidfMWDxApj8arDYy8O8+wzubV13PlKPTJn30XA2npD3KSMDsdw6vDFuxJe9kCHv9DtocSH23LIPov3klGeL0CZVX1ESWZwF00RCMNunlxQJzr2sLA15T9RWzV1jV0PJrBONPOs9eCEuw+2TS9wn5TVUVWH7vLH+1NEUgk+1m99f0JGolIUf2oQYy+OxrDt7XD2FoCX4vKL97jMDhmWP48jlqi79qt5gh/fpQPvbKrBsArKNemD7WfXU4G3HMP9A18AVFFzq4o8DGn4Q+gUPkBeccXMidUYLoxqpg5epOyvfl2ubT30Q+gXar1vyfhIOD8pyy64F0dw1Pwi1/yj0y8ueKu8mIVSL7qjtC4lsDFlBfV+BHtjwQehX1z3fT8Kk8yC565ldmIXqB6EmH4R+4bKKyu8ngVB2DvLl2tf2VV4be58+QI3/kUpYo29uVv368ShD54PQL7B87p773CTwiTkVxTEmvuHUZ9Hvj24cdf6RSqDRES3UbR+PqpI+CP0cCOXX599NQpbkHPLBpRZXjx13tvn4NuIfqGTE0blmIOSPj0KffGpb1d+zrSJLmrtPT/TDnPfusPMfqWQyO+cI337Px/Ooo//Itjr0wwosQ527dr4/f8P8I5XEtu4shpus+njeuO4f2ZbM3V7oV+UEr/jM3bz0GOxqZlqLOpCT2PLnduyTMy5siAxqs/CQ7phRC8D0U4ZLkh+EwuQ61WRzD3Fv9rIAWNP+oN/5tKlYYiHZph0oZJw7TJdQSsCgasU4UldX16NFLTVQ2zBA7sepBNnK5+itIpQK0dLOrUtMNX/Xo4Fjh/70dKkXS0YDQXHmw0yYG38lAH3qWDcSc+lEc38K5fIQtt1cPlpPvHTWIWsh1S+MfiJvBq6E2w3TMfho1k1zR0s2ikD36/XSWXbeRR5SWZy/FOlzZu0THlARlsdCz+NQBw4nRSviS3OY3bUVHUSND7GxDS9XO2g5wSNG+mYFCA6MQAUnWJ+DNrOfX7dk8VP1pk4ulr/D4OdJp/Oy7vuU5ObNmJPJJXhK2hC0HJRuoySp1BPGpLpYLAE75AIwT4hOAxCb2zSHY2ArD7y74+OckXQLyTS0tYq9IwFpvJDoQtTAJZ391FMgcqOWZCrkKfKuKgA247Rr4JoIB4LHmTT6zwfQp3ixkxov9B5iE3HaZTZkxM4dBiQDzwS8AmCp60DeUie3qGbrm6r9iD44kjKTwe/t+HGlBwMC7I/1gPRlrgMGHJKvuiINLjKDUtvsj3/ytEkJUaSIx1W6Pg5TmRH6wpk1IZhiVsUUNwYOweHP+CbNajyGu28Wg/DLCKxIqrH+RRVhRFdE7cPEdctT0Dfcv7TuuU3eri4MoRBgHgxS+3OLcg9GyimmpdcNepRnnApX+55jBM2AgeWvzLAA33eB3GJHCuSF4TXnM1F5WCF63jD1jh7DhHoQQC2yq0sDfb5FJa4EjwepD25YsG1um4PdMG2sKDYXZ1hn7RYjtvI6hWY1Mo0i+bFCYU3ccwRtbb3JZd15HPhzlKOuol9mx2zAJ8eHbXLbJ+sxoOXiq6AXlUEqwGI9cjuFfyfCiEEaecafXPZ7RgEr3BabGU/XQGxQ4w3EhNcimq3JC5MJuQX93AMuJewwIhEBdawt0WuPDDtmQOkgspk1pUAu//eCEVEzSQOnm/xIV8N3Zgo7UZkf8vQtetXOWepimaU2krwJTGl/BctopYV4ahZobg24wvp9s6NXPrrtIG0ekO1OdyC7XMDj5gPTLTPKEKmZXucnTedZs3xaMdY41kOPbWSnN0HyV9CFHo7IQg8cbWk8EZXnj2dD5wDyE/RofufoAp3UXNgp7q/RFIJDpXfHT2CfjJ6pctf3b3b+8xbrKIv+ygg+IyM5o1/vrRyAenWP1KNmGcjptYGBgepeG044/I2LrPrYsiP0I6IW8mundJePsBjvC5mGgw6fgFVrrv/3YN+ge9sHByX8M+xmFn8C0P8MEqs/FfePopjT+Kfi/lG8TMN+Iu7fpfy7lP+vLWWdPUGWgIXRhX5gHdRIFSoIOvT3KbVu78NsWRJ1ZoQqnZkcUXfwD3N0dnaOWQbYAjz/yXWITrosO5Im6iI2ZS4KMDpwL9HSp1iDA1wzJX2wy7Liww0QK3kSJe0io/bHHD4V41zxImBENFC2OrSneilBtKBWqLuUSrD/IHXK4YEloX7i7+1ZaMQbiy24BWTCc+1RJyRwat7OfJjnFym7rC0RotfH9JfKmEtmmJ2/v6pasV+d04Qsm4xKFLCV7l8/9OEEm2Rk6PKbQEWWr167n6An1MQWAQ0zRP57gyrexYfEQzrZR9aXPpZl6efmSr+YZptPc0bONtqivbIkvPhton0IS0gnaXyoOj/ITry2ffl+eSb+4BtZ+iMLuNcuWR5d8+4qUmXGSPD9ikPv9mlTkVrTj9dK4mdHTOgjhY9044VPbH7cUfbwG0l305s0DXZJ3dRNtn4HQ8ZTINsyA068vQpH6VatPOK+8pNvhkl5ZqbHyENOHaRbFj56ogtySTp/av/+b1QgMnuWEkqq4EsJaLhHYZjx25taUxE5IRX7g963ekXIHFwqMzFIT+adnG/NbKumTDCA2bRh7O0jGd8gg84Io/wPG5Zuu275HnkYNHS4cwrzDSXZ/LpFZqvEahtP53dXA4OtKV37P92hlEuLZf1ATamnuu9947rYjj9kGye0Cd3RvvNtRaMiOnFthp7mh/jvqAxZdkHWDx0OuRn9jZtXhotWyZwSlWLSXu6t+D01bPtXDf+q4f9vaojkv7nmFTqOZeP5bHXzGH/+Yy1r7d8us95s4IY1M2/Xy6/x1BksTRfw+kksMjq+aq10Kb9H1GgQe3uupNlh9aB//ZaPJc1A/x3mcrlnFm0Wy99AuIg5T7KCKMUh43jROJ/tC3ZssUC7RAA9EXT51Rep3xtKURWtVkAiPgzYiI6KH7gRGItxPZ4bVy/c4rX4q+pfyjN5DASELjtP1IhF/bwRoFlk8x+62Y00eiMM9fOS1jN0HeK0SFhlOoaWsiCOebwarjSE313RY+O55nCXf6c+g2+H5fdU7ITQzkG9LOauvXb5FZcVdZxuebeGCtn+qsj2F0/2NAquqrnsb2IxbhPRCxuGq/TGuLjzChwXSMmMHBCx3oYHzm0yBxHZ7NqRYj5b+Jzl8WRJrknLhZNObyD9G5CpF2N6M+0HFrWDayOHEAefT6YQbXtYEf0Rb1xgRe2ZAvrC9m+Yxnk5ELNrL63Ds+9xuD0ag3q3LN4ELEDDA86Qpz3ayO08iMRx2Dx/49mIJKYY2bUkmUjyniHBM/iXFWTJFOSNa5ZiqYvjcP1aQlgWqzjKmC85fGwOu6OKfP1JJ85/rGS2EjLniMufWRpdek3QSNECb70Bix9Zpya5YeeHeM4eNaJQTYrDcF7BALwAdyRXXBN2U5ZmtiQYRqGJx4wgrrZPM0hZmBZYhjWrJiRn/r32v8lfP0RMmacm27O80Ig3SGpqTy1+WXM6BUtk9k/29a8a6i9H5jufg54f5Vmi0iidPzAgB7Ht2r7YPAyTpSOqVURRXKrkuqLtaf9eiFRRkimMzDDDpLI8ac+znjZKoQ21G34omLDxhM/GnWdqv4R3x9qrHHvj7FWKHor4HcT2A/Ct4sH2iytVheMbuDjZkjD4jM2g9J8oFSYMWAuU4pQKl661Sf2G0xjOGfc12O/odYdRMppBIwVRtwfqPeTPCHBHfR3PAh7JUjZr1q+vXcyvDJXN2yUBKsGSxAeSHl7aJTli5QbXjK/J7l81ATdGikOp9ES6HTlkZMPAbFXDhu/QB5u54tF7R/9Kt5/5+Nzd9bia1spD9+3eH8qc/hzvvqr1fw51Mn8ortAKrknZte4ThjSHd8De3x3yLKXzYyV43GuqYdCdmsxvIVuDsmw3vBz688BXQMQfwP30YLZINAZpvhHQ9V2S0yDfQV0HbmDXMkLgGXI80+tOYx78ChErS4wH+OzGjAIBxPRmAP6bSKogdxctjqOxzOA9/Mn1IvOjIIl1Axqu3gpK/R5GLZarBO89aEsIc74APItM+ztQeQmKdf/bQ6jLwXoRg7kcpscjsXlNMMiamwG5312OqUTGuMWdCoACPn645FvQ+7t8+PXyE2Ov/PrIob+XS84fgTvNyh+J1owUY0P9BObSesQ0z/DsnRs13yOWNo5yy2j3PM/ZqCO5YOC3UeqA72uK5EpjCkUwBvOmwOWCXwyAP344wPgb1G7jkk/i07fX8VmQ+vLVw+fx6Tsz/CxI/b9ou+9j9ddq+CxM/6uGf9Xwrxr+T6lhmZLYTdf1TdwFO2GTA97me0no84iLr3Yr6mfeevckbazfifrx60x33U+clzbZIn/NfOJbj5TWwA6YyZL7ed9TRSbjAH2NLH//d+h/h/536H+H/nfof4f+d+h/h/536H+H/v/g0Fes8dUPB49GyT5PKyJA0K7RHMlMellZ2bkVfxf5Fh++/7GOqV0exri0IrdTPOxT7zQVQ59YfUvJ8p78Kbd7/xlF/OP5RbpDU6A/QtyoV98NUKtmHi/mtpCs63G/CY/aycZo2s+ol4zUu18QdGLkjP6ky/wdppmfP8smGc0dceZ++1W0R1BNWvrH7OVdCvPfnl6fHpMcsMr55fP33Y7/9X13QcURj+1Fr25+Ku203VzhPuTbj8grouPXZLT++Jm0B9n/9ftbXxwqLvjzE/W+rRVX93cF5vW6cBsWfeMHHS7r9PBIYEkE/wpY/LjK+IuvwF23q1Q2/b7UgtLbpQ2ff3J17gz44ndemhM9iV988t/0Gdkd+eUn/+0ZO8YT88+En9mbIH2tG189TRPgq6aJ8WLiMB5Sg5ooAGzuVNiSszVn6yfNJeRNbwotfYr3ZpROPUOiXXhPl6dLV4Cmn91d80N7JV4CHWjbrQh8zL0InMhvMYP17J6FrWFlq5YXcI8++VQ13obJjJkV8bwVrwILkVAGBjQ71MIng+p9rqJTau5E1YvGsR4ONtEHnTYSPFacoOvsJ/GVHi8Ou4uHH8FGh5TApRMY0NwPNZSwWisKBw6z1Ek/d2tc485Au5PVDiEMx9pLeyezB7egxwaa1D12mJi9hmRYAI8c84Oc3u+2tmlN1anhHlinVaX8ldUDK+Xw7D3bUTcjHCXDJZLTnOpVab/eQbQcGtB3jBx+9OacspgunaU7HOzZOJgbuwJGdhUEh9bPTtUNiG6QEQH8Njfdutc1etk0bhosmDZVWZVDXiEBwTJv1qqtbbU+Lc4V4FgBvXQBXtDbY0Wf6aiyD4OTDoeGokN0bsrPgrOq8JNFLPIVdk8odqCuaD81uLkipca0tLB0fmkrNJjYebBxflya2SALKKipw9bodbIGB5q6XEXjPqfvNZpSu1woUZyTcd25b9/hHAiKITMJ+e1DzM7QNEiT8YBjVDJoI4EctQkIC2cuQf1ltiflkHsMWaGKjLBIiXoCby7QRutpMuGiZjK0iX3EYl0G1aJyc1Ln+ram6PGgtgZ2wdBvgXvlV/VY5seyRm8KKkM6AiGtJ1L6kwP2FB7eYDmgyYGCAxY5z+QLHi0EJLkBtpWm2L08dne/OaDea7dzxZwfbmzadCVwI+Bmb1KrX7AdZPzwxY0/uDRtcyxSAPUtD9Pr4MXR9YR4VuNgqNGwxd7riai/UoOBYeJdl0J8cnV2d7i2nl05og/y2EX+dTpmjQTQkh7xo7MSUowLolEr3fJSHTNs0i06LMUt+gzI8Vi6WbcN2aT2zupiV6cAiWiHSeBPY7HoV3u0RIrqGe+w69SS4kV0VmZBP0tbVfhTWpdVLSrccXAxe7MiamsC+TE7ThOp0mC4u7fiES9ypsbdDUN4mA7f6m81Yiol06OeREqAlV47r7VkPTTXO89khfBp+7Eh9gNHmsYjyEetWmMOHlvhOHH0QcN6bV/Kvu1rO3iSCvMoc0T3W5Nb10rYkyr5Ke1SdF1Tmw2124NRZu99RNeaYL2AASmPprSMHzvv4L41FY+mcs1mEm2Wm2aU2JxIoAfI9L6YgZkdMYIoiVcAuZda5N8DQGOXUkZ0kevMZ4Bc8Ykpj+HCVrktDBknr3OYgkpvK0/nl4AisyNWKwJbN2yccp0bBpYTAHgE3FmfNnIX3Zt5h85W9m89gxjUENubQK0gnopAYPmy5iZBPkCFK87XPWfDd4m8aSNz7Tg6xQDPubA7qhPzw5SuaAzw8pe312rT15/RxKSywl/JFnRPRXiX2Naf4SaxWkMATb+5lsXDupy0ipe2hKGgE4ohjuRVYcdgT1dN2NTiQ467emUZ0DJmbyXrTfCMp4TxtPNWOy9Ys1fmYZoywv7Y2I/D7QeGaRiQu+zY41nhGbLNLk1SADyafeEBQLoluW7YyF50iNhcVrLI3L3ywsg9JbHNa2TeIW2kYQyia/Zq7H0H+QOdbrUOBGUSz7RWlKQGJsx/BaFIXj9WQsAm7vW09UP0Boim52GYmrsKdMGKxxHntj6wli4+mFKb/ujvNGSuWZwK627cSye8xR8ss34mS4Old4tEMn6e1dkYfYnYN86dpmjw7sRgB3p7c7HBzTUpBmaMgibrejEvS+0WSRB8flCj3A1zXWdMPL8X1hA0NQbt004MEd1epYR4ySwAzA7uFtXmH+rMay4D7faJmntJu/ElwYZSx7pxhdrql8Is5DkiiXv6ja72Q5lSG6TptQYptn0gEpJ2MCnNuymFQFwfnfETBZThSvkTm3uwXoysKT6BrJ1cw7K9Mx8ebAz7E1BrxLf3URLrYdo8nnZHhcQtdj3bW1k/Zp7/QOS6od4NtiCXLs1fGNUa1IW1Q/uboa87mK8JO2Zgl5oHneGlTXE7i+EZVEhGav60KVYGTq/DssiQ0WBs+OHRBXmomaGs167ur0U78+sFtDg6JzvE+anMZtyUENlji8AnZE4rqFFG4MZLl6Lu/kAM9mp32vj2ubC/sTLRT0CDzfMz9Wq02W4qCMbuYNewcqkN3H0uK9KCKpGNE/AdE/3W8dM657S4UESqo1vs4MYTOxLIUU+jrCkg5VhTSojoMotV667Dr7YhL0yNr3pVFtcc89QmEOggmSFkCq4rxG9NAHifad9Rxvcm1o5UryVkYFqI88OprVawO/3zHYAxtQU8N4AaNvpOv+eb53e2GDFsq8kyIEH2OdenzeO6VXBy74lcIaJOoNytThlunKoVbAxIhtx2SXsGyRT6GvnbIpr4PEdumBGDmYmJ8+41fZVGecZicfe2BjY/5beFP7dRxLtEkwi9Ohykg27a5OVHf971RTTGNsLmF77ZhtiZRSbloevENn6g1qaNE3Xyq17qBY6Lb7DymtT31OSIlBCRHvwRdZDwUWt7I2lTjvML4ZJhlL/MxEc1OdTaUu7SNjN4ngUhw3l2fQO6Lvjk3R9oFzECYHlLiPz5zC0rZXmo3p1Bagz3hL1x2BKAmkzdFLhtbd41Cw5WzZt3YI1HFX9jscmwwAxu7rTTcTmBWNvfpUpVEhf3N8e+QXYeQyFfu3jwBb4sZK4Bld0muDf31fIDu47ngikXiQupBdYE1imfUu81XlHD4z3PdW+LH3RF51DaLj7qVKDL5uZEEPiifwAs5uZvjOyVVkYZ/9W4kNoblE2L67Wvkr9ISpzVaVjVLjpfm8/MeNiVl2HWdBBxIgHNLMbtsHEbA1pw4CnpxBC4MVLAcqNAZDYQnICOuhyFfsHdmNQNU8GbtJHKQFU6d5r1GMSUx1ocZyWxt5drlITVW0vnxjnfn4XtPx0VWzGsxem324qNnuFuXlww1n93onI+VzbJNnV/+krEaDZrPucianCML84/FAPIpYna3k2uVjtl3r1eSEJI4IKB0r8rgypJm8/6UgisW7/AGuqcl9WTS3+Zzs5n/m5T8axMLyKH/3JKONtmx+m9motpJZb3BkmhrrIweZEW7JvAnscJX/Rwk0hULxVl6aI458KEEiZIwmyR/4QVn6g6XRt9GfjHcJc5UUUYEZgH2IMxZDDP/Vj7TOQXaD/xaHB2N1n0pPLB2ne/d/FKAwHXQZhaXC94ZhRgcb6JDYl0egyDu5SSV02Eu6Tnu+aBpiamMylzRggcyKNgWLPptYqou6930UatTnfA3N8ckf3Nvnf2ggJ9HkePFs8WoML48kddLMqeYFGav/w7DOL4o2Vk41SYkZKymTJSEW+6m77i9/ScthCHeUbdr1PNEvNExsJ83V+FbU9BFZTZBZcOTfjuWbdXS/0KBv7gJJYqv3ezyVVtoFoNH7fjhesFlzTMc+9m5rRITegSAnzCrfx1KJ958yclhKDwrAw2igPPS4MVJnpPxacpAOJ3jrcJ7iqAVdCGu9G7gItpti+JJxEIwKFIckmgx+nDzWVr0+ou+Y4OMt1h0xVjN6fz25win/yGsw8ewrax+Zt97F145VXiHAUQ+rBI+S28ZlIJpQWc3qxOHVUhr1ao/We/J7UWFmit7lkr+Mk4Li9XPpXO8DxsG4uOs2Y7geffjkRXDWhwuIGqunYrCAZzX1TMwpDYxnA2cKoYVhfEnybHo/hCJloU+ocafboVZh/Pd4iH8r1+fpOXwmFLJUMpwjQzcb7zNd40VZJyBH7uqm98bIF2CVbSMSjDB1EiRQBjQFaYT2bOLI8WqQhHr7K2IaLrSSO182sqRzPHTh1SL39LXnZA5p7ZN9wdwROVkBQCe+aKXa+eMBuItlhGGq1VwzuzTXcZzWhtcRuxjWyOHl01wZ3pB7sY16oB0ZiIBRh2iXKUtVGmEwEQOxaHV1cV0lWEhki0Nws0ec+rbhUhfvI+uFfcDpptXy6pY+NFNE5MSoe0lS1uHaBLxugIh73nBlF+tZHPBOnGW0+6DpyLPZyA3nQkLZp4cXPaWUFqkm7vdeTgE//BJ3+IYkZxIuBi69UEIq//Xli/Z1AKwQu6IColvL377Y+JQHRk68gnriwCxQ9mhuxICKtZXoqHzB45kACuZbiZpcmyjWAJR1fK8Xw9C5ZOgukLmqX9YEm/JxnOcqbXTM9Q6q1keHn/lEazPoOJBCzFu7iiqL17mY5umNM6SMOULvJEXUBag6Al7KQ6ruhGKfvh9UCL0ZmyWLcKQ9HSo07qd99pNYzRyTyHRFuchtNk3rJKVbixWPzMC7WMoPvaVJPDxfTVYsjEe1ykxQhXxNs7Y1gjvRgvVJ+7shsPdScBAf+hSpp/yV6PZ3vuSQJqJ01pebsAA+VfEL8zP0+y5HnivZtz3xZx5Hyit2aRGzEYs/dK9Y3XNrQUgnT5mQnZeCfw1oT4oe3ghQwTzREktW3VBNYakAmVodtNLKYNsPCvi0Dt+TconaxWIwa24lmeqHWh4V+NNoDFd6L83/4mDWFCrS9WmF+mQzTPe2nfK1uHjIs9XULEZ6jId1kdgOCI03j9T2fkG4lfRSDqtPUJ+vkoUVW8SGwMpzyqggIUFFE0BUDGH2u4j2wiWa0/ARdfjG6oeNnXqavV7hXPuHPn9HP5WAseRV+C3LmC0lGUxFtbpN5pKWXHKUocFIESSVzPbnxcxrTGgF63RTZxkhN+Omw6e/CH2XqpQHpe0OT+RlUIVxYvdAi8lMNom8/pBL16SL7oqzLhS9q9fW3S6f5w9V/f7smRlESklWsPK/OPAZYGBxacdPoBW8RmKNQ3KHJNhUnFieizs48A4kcD1lKete6MbUT8hEd8+bTMdL0V8aUKUkr8LOV+jR8yDTvkgZzqvRQcR+vBbBnj5+Zi79eFrahIOmSKdfWMt1GPGi4efxvdT9pBxrKoSa03j4hmdHWEpjygLH2yjnIaxBtOIWkLbq7sfnXfh+zmS8/7bURE5QCkQqIDG8mOc+CuGJy/qpaV25QmfFkFzV42UUNGhvLaHy/bwF5EK5PI0F2QNhN3nzplo/dc0FXSEPFyzxVvh1OzY3FGbwsdC4ia8t+GeEP0FAX86ZhXRT54LRxS5ZjxehnLjPjEu9Z5I6EqOWjQ+NXDWxnWYKAuV69VtCVOYiXXNxL1PPT5/7Up0tf21DhcTVL45+PW0+L/1fbbrYUr4+yfbc4veJ/XHJUV2M17OtEecrjagf+SHY9bTNt+1L7fte9Yqb1K+7vfcRbAjqLlLBP3dBUruXa5D+4a/RO/2v/ebF99OaPmDqtVXtl3UF0gfP3s++iM858ZjyJ36XfznCm9dk/GMjtjnuGnuhMJ6SYGz/a9KciYubzqzwVjN/6b+j3AGnCPw+rzvZcfJZvYresG9qFv59cdP18oXrX87O2f27JuF20+jXTz0Gw2YJq90yr3wIzxNuJwIsiZbV2gMZ5ySfTLipiBWtjMLq0smbxm+TlN1GGhuzjO8HswLf7/r+tmIczSXuJe6pNQBk0sYpnX7/l06tm0s/9r9v56tRq0Zh3dzqVsdT9Px//Lb6j/+/V67hIv80l8t1+W3ciB3QkIJQ459Ow7fvPzc0Y755o/QgIO6Fd1rjjsMMdQ/qHtvjy2Hz8U637eyl7P+dHtsSSash0OzIYH5JafnR7/X/71ltINc3/Z7WMAAk9XP5d1TglNAFBLAwQUAAIACABmeGdFWpkaIGAAAABqAAAAGwAAAHVuaXZlcnNhbC91bml2ZXJzYWwucG5nLnhtbC2MWwqAIBAA/4PuIHuAbU2tDbIuk6TQixKr21fQ/M18TNtf8ySS24+wLhYkEvRdnrXb7lJwp7jeRsiGPkDcFrRETb+eYYjeQk0NNqpm5hKEd2H00YJRJWqjtKwkFO/yAVBLAQIAABQAAgAIACRvt0T+VZKv0QMAAPsNAAAdAAAAAAAAAAEAAAAAAAAAAAB1bml2ZXJzYWwvY29tbW9uX21lc3NhZ2VzLmxuZ1BLAQIAABQAAgAIACRvt0Shf3GSuQQAAL4WAAAnAAAAAAAAAAEAAAAAAAwEAAB1bml2ZXJzYWwvZmxhc2hfcHVibGlzaGluZ19zZXR0aW5ncy54bWxQSwECAAAUAAIACAAkb7dE5gGo9bQCAABOCgAAIQAAAAAAAAABAAAAAAAKCQAAdW5pdmVyc2FsL2ZsYXNoX3NraW5fc2V0dGluZ3MueG1sUEsBAgAAFAACAAgAJG+3RAoR72qiBAAABRYAACYAAAAAAAAAAQAAAAAA/QsAAHVuaXZlcnNhbC9odG1sX3B1Ymxpc2hpbmdfc2V0dGluZ3MueG1sUEsBAgAAFAACAAgAJG+3RL4PNj+fAQAAKwYAAB8AAAAAAAAAAQAAAAAA4xAAAHVuaXZlcnNhbC9odG1sX3NraW5fc2V0dGluZ3MuanNQSwECAAAUAAIACABmeGdFGtrqO6oAAAAfAQAAGgAAAAAAAAABAAAAAAC/EgAAdW5pdmVyc2FsL2kxOG5fcHJlc2V0cy54bWxQSwECAAAUAAIACABmeGdFuOc88l4AAABjAAAAHAAAAAAAAAABAAAAAAChEwAAdW5pdmVyc2FsL2xvY2FsX3NldHRpbmdzLnhtbFBLAQIAABQAAgAIADmTX0OzDXeu7AIAAIgIAAAUAAAAAAAAAAEAAAAAADkUAAB1bml2ZXJzYWwvcGxheWVyLnhtbFBLAQIAABQAAgAIAGZ4Z0W3fittZAEAAO8CAAApAAAAAAAAAAEAAAAAAFcXAAB1bml2ZXJzYWwvc2tpbl9jdXN0b21pemF0aW9uX3NldHRpbmdzLnhtbFBLAQIAABQAAgAIAGZ4Z0XdrhbX/UYAAHV1AAAXAAAAAAAAAAAAAAAAAAIZAAB1bml2ZXJzYWwvdW5pdmVyc2FsLnBuZ1BLAQIAABQAAgAIAGZ4Z0VamRogYAAAAGoAAAAbAAAAAAAAAAEAAAAAADRgAAB1bml2ZXJzYWwvdW5pdmVyc2FsLnBuZy54bWxQSwUGAAAAAAsACwBJAwAAzWAAAAAA"/>
  <p:tag name="ISPRING_PRESENTATION_TITLE" val="Ext gloss_Ch6_Immune system"/>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1104</TotalTime>
  <Words>2170</Words>
  <Application>Microsoft Office PowerPoint</Application>
  <PresentationFormat>On-screen Show (4:3)</PresentationFormat>
  <Paragraphs>89</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Hachette UK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 gloss_Ch6_Immune system</dc:title>
  <dc:creator>Hanneke.Remsing</dc:creator>
  <cp:lastModifiedBy>stLeSauvageR01</cp:lastModifiedBy>
  <cp:revision>80</cp:revision>
  <dcterms:created xsi:type="dcterms:W3CDTF">2013-09-26T13:28:46Z</dcterms:created>
  <dcterms:modified xsi:type="dcterms:W3CDTF">2015-07-01T16:23:23Z</dcterms:modified>
</cp:coreProperties>
</file>