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6" r:id="rId4"/>
    <p:sldId id="256" r:id="rId5"/>
    <p:sldId id="267" r:id="rId6"/>
    <p:sldId id="259" r:id="rId7"/>
    <p:sldId id="262" r:id="rId8"/>
    <p:sldId id="265" r:id="rId9"/>
    <p:sldId id="264" r:id="rId10"/>
    <p:sldId id="257" r:id="rId11"/>
    <p:sldId id="26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009900"/>
    <a:srgbClr val="FF99CC"/>
    <a:srgbClr val="FF0000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>
      <p:cViewPr varScale="1">
        <p:scale>
          <a:sx n="45" d="100"/>
          <a:sy n="45" d="100"/>
        </p:scale>
        <p:origin x="-10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DADD2-546A-4BD5-B3B1-822D2E9E7F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4C071-3236-4F59-B3B3-EB64526951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068C6A-834B-4B4E-B3EC-BBEAABFEDC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6F122-CE7B-4744-A9EC-699B1B103D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BB46C-D952-4ADE-BB4F-6F6A1D5B54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6B502-E84F-4A2B-8F08-ED42386008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14CF5-289E-4F98-8229-8C7A07E5E6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79324-CB88-49F9-BC94-8A4F7D5BA7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CAAEB-DE37-4956-B671-0A40785901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D52C2-B0EC-46BD-98B4-FDEB496D19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8BBF3-590F-4578-B584-36D9E675B6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CC"/>
            </a:gs>
            <a:gs pos="100000">
              <a:srgbClr val="FF99CC">
                <a:gamma/>
                <a:tint val="50980"/>
                <a:invGamma/>
              </a:srgb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4D9855-1737-4955-A236-69030D20FC4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3.png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2.wmf"/><Relationship Id="rId16" Type="http://schemas.openxmlformats.org/officeDocument/2006/relationships/image" Target="../media/image1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png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684213" y="404813"/>
            <a:ext cx="7848600" cy="59769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400" u="sng">
                <a:latin typeface="Kristen ITC" pitchFamily="66" charset="0"/>
              </a:rPr>
              <a:t>Aims and Objectives</a:t>
            </a:r>
            <a:r>
              <a:rPr lang="en-GB" sz="2400">
                <a:latin typeface="Kristen ITC" pitchFamily="66" charset="0"/>
              </a:rPr>
              <a:t>:</a:t>
            </a:r>
          </a:p>
          <a:p>
            <a:pPr algn="ctr"/>
            <a:endParaRPr lang="en-GB" sz="2400">
              <a:latin typeface="Kristen ITC" pitchFamily="66" charset="0"/>
            </a:endParaRPr>
          </a:p>
          <a:p>
            <a:pPr algn="ctr"/>
            <a:r>
              <a:rPr lang="en-GB" sz="2400">
                <a:latin typeface="Kristen ITC" pitchFamily="66" charset="0"/>
              </a:rPr>
              <a:t>Can you say / write about……</a:t>
            </a:r>
          </a:p>
          <a:p>
            <a:pPr algn="ctr"/>
            <a:endParaRPr lang="en-GB" sz="2400">
              <a:latin typeface="Kristen ITC" pitchFamily="66" charset="0"/>
            </a:endParaRPr>
          </a:p>
          <a:p>
            <a:pPr algn="ctr"/>
            <a:r>
              <a:rPr lang="en-GB" sz="2400">
                <a:latin typeface="Kristen ITC" pitchFamily="66" charset="0"/>
              </a:rPr>
              <a:t>………where you went on holiday?</a:t>
            </a:r>
          </a:p>
          <a:p>
            <a:pPr algn="ctr"/>
            <a:r>
              <a:rPr lang="en-GB" sz="2400">
                <a:latin typeface="Kristen ITC" pitchFamily="66" charset="0"/>
              </a:rPr>
              <a:t>…………………how you got there?</a:t>
            </a:r>
          </a:p>
          <a:p>
            <a:pPr algn="ctr"/>
            <a:r>
              <a:rPr lang="en-GB" sz="2400">
                <a:latin typeface="Kristen ITC" pitchFamily="66" charset="0"/>
              </a:rPr>
              <a:t>…..…………….who you went with?</a:t>
            </a:r>
          </a:p>
          <a:p>
            <a:pPr algn="ctr"/>
            <a:endParaRPr lang="en-GB" sz="2400">
              <a:latin typeface="Kristen ITC" pitchFamily="66" charset="0"/>
            </a:endParaRPr>
          </a:p>
          <a:p>
            <a:pPr algn="ctr"/>
            <a:r>
              <a:rPr lang="en-GB" sz="2400" u="sng">
                <a:latin typeface="Kristen ITC" pitchFamily="66" charset="0"/>
              </a:rPr>
              <a:t>Framework Objectives</a:t>
            </a:r>
            <a:r>
              <a:rPr lang="en-GB" sz="2400">
                <a:latin typeface="Kristen ITC" pitchFamily="66" charset="0"/>
              </a:rPr>
              <a:t>:</a:t>
            </a:r>
          </a:p>
          <a:p>
            <a:pPr algn="ctr"/>
            <a:r>
              <a:rPr lang="en-GB" sz="2400">
                <a:latin typeface="Kristen ITC" pitchFamily="66" charset="0"/>
              </a:rPr>
              <a:t>using more than 1 tense</a:t>
            </a:r>
          </a:p>
          <a:p>
            <a:pPr algn="ctr"/>
            <a:r>
              <a:rPr lang="en-GB" sz="2400">
                <a:latin typeface="Kristen ITC" pitchFamily="66" charset="0"/>
              </a:rPr>
              <a:t>accurate word order</a:t>
            </a:r>
          </a:p>
          <a:p>
            <a:pPr algn="ctr"/>
            <a:endParaRPr lang="en-GB" sz="2400">
              <a:latin typeface="Kristen ITC" pitchFamily="66" charset="0"/>
            </a:endParaRPr>
          </a:p>
          <a:p>
            <a:pPr algn="ctr"/>
            <a:r>
              <a:rPr lang="en-GB" sz="2400" u="sng">
                <a:latin typeface="Kristen ITC" pitchFamily="66" charset="0"/>
              </a:rPr>
              <a:t>National Curriculum Levels</a:t>
            </a:r>
            <a:r>
              <a:rPr lang="en-GB" sz="2400">
                <a:latin typeface="Kristen ITC" pitchFamily="66" charset="0"/>
              </a:rPr>
              <a:t>: 5</a:t>
            </a:r>
          </a:p>
          <a:p>
            <a:pPr algn="ctr"/>
            <a:r>
              <a:rPr lang="en-GB" sz="2400">
                <a:latin typeface="Kristen ITC" pitchFamily="66" charset="0"/>
              </a:rPr>
              <a:t>(emphasis on use of past tense and word order)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68313" y="763588"/>
            <a:ext cx="8280400" cy="5473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971550" y="115888"/>
            <a:ext cx="7272338" cy="1295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Bist du in den Ferien weggefahren?</a:t>
            </a:r>
            <a:endParaRPr lang="en-GB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Impact"/>
            </a:endParaRP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2411413" y="2349500"/>
            <a:ext cx="4410075" cy="2519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Ich bin..</a:t>
            </a:r>
          </a:p>
          <a:p>
            <a:pPr algn="ctr"/>
            <a:endParaRPr lang="en-GB" sz="36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  <a:p>
            <a:pPr algn="ctr"/>
            <a:endParaRPr lang="en-GB" sz="36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  <a:p>
            <a:pPr algn="ctr"/>
            <a:r>
              <a:rPr lang="en-GB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..gefahren</a:t>
            </a: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971550" y="3108325"/>
            <a:ext cx="734536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TIME..MANNER..PLACE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 rot="-1023418">
            <a:off x="539750" y="3281363"/>
            <a:ext cx="273050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>
                <a:latin typeface="Kristen ITC" pitchFamily="66" charset="0"/>
              </a:rPr>
              <a:t>in den Ferien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 rot="-1023418">
            <a:off x="2963863" y="3284538"/>
            <a:ext cx="261620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>
                <a:latin typeface="Kristen ITC" pitchFamily="66" charset="0"/>
              </a:rPr>
              <a:t>mit dem Bus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 rot="-1023418">
            <a:off x="5651500" y="3155950"/>
            <a:ext cx="30416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>
                <a:latin typeface="Kristen ITC" pitchFamily="66" charset="0"/>
              </a:rPr>
              <a:t>nach Skegness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 rot="-1023418">
            <a:off x="611188" y="3284538"/>
            <a:ext cx="25574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>
                <a:latin typeface="Kristen ITC" pitchFamily="66" charset="0"/>
              </a:rPr>
              <a:t>letztes Jahr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 rot="-1023418">
            <a:off x="2843213" y="3284538"/>
            <a:ext cx="2732087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>
                <a:latin typeface="Kristen ITC" pitchFamily="66" charset="0"/>
              </a:rPr>
              <a:t>mit dem Zug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 rot="-1023418">
            <a:off x="5438775" y="3208338"/>
            <a:ext cx="3160713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3200">
                <a:latin typeface="Kristen ITC" pitchFamily="66" charset="0"/>
              </a:rPr>
              <a:t>in die Schweiz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animBg="1"/>
      <p:bldP spid="3082" grpId="0" build="allAtOnce" animBg="1"/>
      <p:bldP spid="3083" grpId="0" animBg="1"/>
      <p:bldP spid="3084" grpId="0" animBg="1"/>
      <p:bldP spid="3085" grpId="0" animBg="1"/>
      <p:bldP spid="308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79388" y="188913"/>
            <a:ext cx="8640762" cy="6048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79388" y="188913"/>
            <a:ext cx="8785225" cy="423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de-DE" sz="2400" b="1" u="sng">
                <a:latin typeface="Comic Sans MS" pitchFamily="66" charset="0"/>
              </a:rPr>
              <a:t>Ubersetzungen</a:t>
            </a:r>
            <a:endParaRPr lang="de-DE" sz="2400">
              <a:latin typeface="Comic Sans MS" pitchFamily="66" charset="0"/>
            </a:endParaRPr>
          </a:p>
          <a:p>
            <a:pPr marL="342900" indent="-342900"/>
            <a:r>
              <a:rPr lang="de-DE" sz="2400">
                <a:latin typeface="Comic Sans MS" pitchFamily="66" charset="0"/>
              </a:rPr>
              <a:t>1.   I went to Manchester by train yesterday</a:t>
            </a:r>
          </a:p>
          <a:p>
            <a:pPr marL="342900" indent="-342900">
              <a:buFontTx/>
              <a:buAutoNum type="arabicPeriod" startAt="2"/>
            </a:pPr>
            <a:r>
              <a:rPr lang="de-DE" sz="2400">
                <a:latin typeface="Comic Sans MS" pitchFamily="66" charset="0"/>
              </a:rPr>
              <a:t>  I am going to Bognor on the bus this afternoon</a:t>
            </a:r>
          </a:p>
          <a:p>
            <a:pPr marL="342900" indent="-342900">
              <a:buFontTx/>
              <a:buAutoNum type="arabicPeriod" startAt="2"/>
            </a:pPr>
            <a:r>
              <a:rPr lang="de-DE" sz="2400">
                <a:latin typeface="Comic Sans MS" pitchFamily="66" charset="0"/>
              </a:rPr>
              <a:t>  We went to Greece last summer on an aeroplane</a:t>
            </a:r>
          </a:p>
          <a:p>
            <a:pPr marL="342900" indent="-342900">
              <a:buFontTx/>
              <a:buAutoNum type="arabicPeriod" startAt="2"/>
            </a:pPr>
            <a:r>
              <a:rPr lang="de-DE" sz="2400">
                <a:latin typeface="Comic Sans MS" pitchFamily="66" charset="0"/>
              </a:rPr>
              <a:t>  I went to America in May with my family.  It was great.</a:t>
            </a:r>
          </a:p>
          <a:p>
            <a:pPr marL="342900" indent="-342900">
              <a:buFontTx/>
              <a:buAutoNum type="arabicPeriod" startAt="2"/>
            </a:pPr>
            <a:r>
              <a:rPr lang="de-DE" sz="2400">
                <a:latin typeface="Comic Sans MS" pitchFamily="66" charset="0"/>
              </a:rPr>
              <a:t>  Last week I went to Skegness by bike.  It was brilliant.</a:t>
            </a:r>
          </a:p>
          <a:p>
            <a:pPr marL="342900" indent="-342900">
              <a:buFontTx/>
              <a:buAutoNum type="arabicPeriod" startAt="2"/>
            </a:pPr>
            <a:r>
              <a:rPr lang="de-DE" sz="2400">
                <a:latin typeface="Comic Sans MS" pitchFamily="66" charset="0"/>
              </a:rPr>
              <a:t>  I am walking home early today </a:t>
            </a:r>
          </a:p>
          <a:p>
            <a:pPr marL="342900" indent="-342900">
              <a:buFontTx/>
              <a:buAutoNum type="arabicPeriod" startAt="2"/>
            </a:pPr>
            <a:endParaRPr lang="de-DE" sz="2400">
              <a:latin typeface="Comic Sans MS" pitchFamily="66" charset="0"/>
            </a:endParaRPr>
          </a:p>
          <a:p>
            <a:pPr marL="342900" indent="-342900">
              <a:buFontTx/>
              <a:buAutoNum type="arabicPeriod" startAt="2"/>
            </a:pPr>
            <a:endParaRPr lang="de-DE" sz="2400">
              <a:latin typeface="Comic Sans MS" pitchFamily="66" charset="0"/>
            </a:endParaRPr>
          </a:p>
          <a:p>
            <a:pPr marL="342900" indent="-342900"/>
            <a:r>
              <a:rPr lang="de-DE" sz="2800">
                <a:solidFill>
                  <a:schemeClr val="accent2"/>
                </a:solidFill>
                <a:latin typeface="Comic Sans MS" pitchFamily="66" charset="0"/>
              </a:rPr>
              <a:t>Jetzt mit dem Partner noch 3 Beispiele schreiben!			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europe_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8913"/>
            <a:ext cx="4922838" cy="6419850"/>
          </a:xfrm>
          <a:prstGeom prst="rect">
            <a:avLst/>
          </a:prstGeom>
          <a:noFill/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651500" y="260350"/>
            <a:ext cx="3024188" cy="6264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>
                <a:latin typeface="Kristen ITC" pitchFamily="66" charset="0"/>
              </a:rPr>
              <a:t>Wo fährst du </a:t>
            </a:r>
          </a:p>
          <a:p>
            <a:pPr algn="ctr"/>
            <a:r>
              <a:rPr lang="en-GB">
                <a:latin typeface="Kristen ITC" pitchFamily="66" charset="0"/>
              </a:rPr>
              <a:t>normalerweise </a:t>
            </a:r>
          </a:p>
          <a:p>
            <a:pPr algn="ctr"/>
            <a:r>
              <a:rPr lang="en-GB">
                <a:latin typeface="Kristen ITC" pitchFamily="66" charset="0"/>
              </a:rPr>
              <a:t>in Urlaub hin?</a:t>
            </a:r>
          </a:p>
          <a:p>
            <a:pPr algn="ctr"/>
            <a:endParaRPr lang="en-GB">
              <a:latin typeface="Kristen ITC" pitchFamily="66" charset="0"/>
            </a:endParaRPr>
          </a:p>
          <a:p>
            <a:pPr algn="ctr"/>
            <a:r>
              <a:rPr lang="en-GB">
                <a:solidFill>
                  <a:srgbClr val="0000FF"/>
                </a:solidFill>
                <a:latin typeface="Kristen ITC" pitchFamily="66" charset="0"/>
              </a:rPr>
              <a:t>Ich fahre normalerweise </a:t>
            </a:r>
          </a:p>
          <a:p>
            <a:pPr algn="ctr"/>
            <a:r>
              <a:rPr lang="en-GB" u="sng">
                <a:solidFill>
                  <a:srgbClr val="0000FF"/>
                </a:solidFill>
                <a:latin typeface="Kristen ITC" pitchFamily="66" charset="0"/>
              </a:rPr>
              <a:t>nach</a:t>
            </a:r>
          </a:p>
          <a:p>
            <a:pPr algn="ctr"/>
            <a:endParaRPr lang="en-GB">
              <a:solidFill>
                <a:srgbClr val="0000FF"/>
              </a:solidFill>
              <a:latin typeface="Kristen ITC" pitchFamily="66" charset="0"/>
            </a:endParaRPr>
          </a:p>
          <a:p>
            <a:pPr algn="ctr"/>
            <a:endParaRPr lang="en-GB">
              <a:latin typeface="Kristen ITC" pitchFamily="66" charset="0"/>
            </a:endParaRPr>
          </a:p>
          <a:p>
            <a:pPr algn="ctr"/>
            <a:endParaRPr lang="en-GB">
              <a:latin typeface="Kristen ITC" pitchFamily="66" charset="0"/>
            </a:endParaRPr>
          </a:p>
          <a:p>
            <a:pPr algn="ctr"/>
            <a:r>
              <a:rPr lang="en-GB">
                <a:latin typeface="Kristen ITC" pitchFamily="66" charset="0"/>
              </a:rPr>
              <a:t>Wie fährst du?</a:t>
            </a:r>
          </a:p>
          <a:p>
            <a:pPr algn="ctr"/>
            <a:endParaRPr lang="en-GB">
              <a:latin typeface="Kristen ITC" pitchFamily="66" charset="0"/>
            </a:endParaRPr>
          </a:p>
          <a:p>
            <a:pPr algn="ctr"/>
            <a:r>
              <a:rPr lang="en-GB">
                <a:solidFill>
                  <a:srgbClr val="0000FF"/>
                </a:solidFill>
                <a:latin typeface="Kristen ITC" pitchFamily="66" charset="0"/>
              </a:rPr>
              <a:t>Ich fahre </a:t>
            </a:r>
            <a:r>
              <a:rPr lang="en-GB" u="sng">
                <a:solidFill>
                  <a:srgbClr val="0000FF"/>
                </a:solidFill>
                <a:latin typeface="Kristen ITC" pitchFamily="66" charset="0"/>
              </a:rPr>
              <a:t>mit</a:t>
            </a:r>
            <a:r>
              <a:rPr lang="en-GB">
                <a:solidFill>
                  <a:srgbClr val="0000FF"/>
                </a:solidFill>
                <a:latin typeface="Kristen ITC" pitchFamily="66" charset="0"/>
              </a:rPr>
              <a:t> dem / der</a:t>
            </a:r>
          </a:p>
          <a:p>
            <a:pPr algn="ctr"/>
            <a:r>
              <a:rPr lang="en-GB">
                <a:solidFill>
                  <a:srgbClr val="0000FF"/>
                </a:solidFill>
                <a:latin typeface="Kristen ITC" pitchFamily="66" charset="0"/>
              </a:rPr>
              <a:t>…….</a:t>
            </a:r>
          </a:p>
          <a:p>
            <a:pPr algn="ctr"/>
            <a:endParaRPr lang="en-GB">
              <a:solidFill>
                <a:srgbClr val="0000FF"/>
              </a:solidFill>
              <a:latin typeface="Kristen ITC" pitchFamily="66" charset="0"/>
            </a:endParaRPr>
          </a:p>
          <a:p>
            <a:pPr algn="ctr"/>
            <a:endParaRPr lang="en-GB">
              <a:solidFill>
                <a:srgbClr val="0000FF"/>
              </a:solidFill>
              <a:latin typeface="Kristen ITC" pitchFamily="66" charset="0"/>
            </a:endParaRPr>
          </a:p>
          <a:p>
            <a:pPr algn="ctr"/>
            <a:endParaRPr lang="en-GB">
              <a:latin typeface="Kristen ITC" pitchFamily="66" charset="0"/>
            </a:endParaRPr>
          </a:p>
          <a:p>
            <a:pPr algn="ctr"/>
            <a:r>
              <a:rPr lang="en-GB">
                <a:latin typeface="Kristen ITC" pitchFamily="66" charset="0"/>
              </a:rPr>
              <a:t>Wann fährst du?</a:t>
            </a:r>
          </a:p>
          <a:p>
            <a:pPr algn="ctr"/>
            <a:endParaRPr lang="en-GB">
              <a:latin typeface="Kristen ITC" pitchFamily="66" charset="0"/>
            </a:endParaRPr>
          </a:p>
          <a:p>
            <a:pPr algn="ctr"/>
            <a:r>
              <a:rPr lang="en-GB">
                <a:solidFill>
                  <a:srgbClr val="0000FF"/>
                </a:solidFill>
                <a:latin typeface="Kristen ITC" pitchFamily="66" charset="0"/>
              </a:rPr>
              <a:t>e.g. </a:t>
            </a:r>
            <a:r>
              <a:rPr lang="en-GB" u="sng">
                <a:solidFill>
                  <a:srgbClr val="0000FF"/>
                </a:solidFill>
                <a:latin typeface="Kristen ITC" pitchFamily="66" charset="0"/>
              </a:rPr>
              <a:t>im</a:t>
            </a:r>
            <a:r>
              <a:rPr lang="en-GB">
                <a:solidFill>
                  <a:srgbClr val="0000FF"/>
                </a:solidFill>
                <a:latin typeface="Kristen ITC" pitchFamily="66" charset="0"/>
              </a:rPr>
              <a:t> Sommer / </a:t>
            </a:r>
          </a:p>
          <a:p>
            <a:pPr algn="ctr"/>
            <a:r>
              <a:rPr lang="en-GB">
                <a:solidFill>
                  <a:srgbClr val="0000FF"/>
                </a:solidFill>
                <a:latin typeface="Kristen ITC" pitchFamily="66" charset="0"/>
              </a:rPr>
              <a:t>in den Sommerferien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Group 2"/>
          <p:cNvGraphicFramePr>
            <a:graphicFrameLocks noGrp="1"/>
          </p:cNvGraphicFramePr>
          <p:nvPr/>
        </p:nvGraphicFramePr>
        <p:xfrm>
          <a:off x="539750" y="404813"/>
          <a:ext cx="8064500" cy="4537075"/>
        </p:xfrm>
        <a:graphic>
          <a:graphicData uri="http://schemas.openxmlformats.org/drawingml/2006/table">
            <a:tbl>
              <a:tblPr/>
              <a:tblGrid>
                <a:gridCol w="2687638"/>
                <a:gridCol w="2689225"/>
                <a:gridCol w="2687637"/>
              </a:tblGrid>
              <a:tr h="889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Wann?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Wie?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Wo?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48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539750" y="5157788"/>
            <a:ext cx="8064500" cy="14398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buFontTx/>
              <a:buAutoNum type="arabicPeriod"/>
            </a:pPr>
            <a:r>
              <a:rPr lang="en-GB" sz="2800" b="1"/>
              <a:t>Make a grid (4 areas) in your book</a:t>
            </a:r>
          </a:p>
          <a:p>
            <a:pPr marL="342900" indent="-342900">
              <a:buFontTx/>
              <a:buAutoNum type="arabicPeriod"/>
            </a:pPr>
            <a:r>
              <a:rPr lang="en-GB" sz="2800" b="1"/>
              <a:t>Label 3 areas as above</a:t>
            </a:r>
          </a:p>
          <a:p>
            <a:pPr marL="342900" indent="-342900">
              <a:buFontTx/>
              <a:buAutoNum type="arabicPeriod"/>
            </a:pPr>
            <a:r>
              <a:rPr lang="en-GB" sz="2800" b="1"/>
              <a:t>Add a further area: Mit Wem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250825" y="188913"/>
            <a:ext cx="8713788" cy="64801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50825" y="188913"/>
            <a:ext cx="22240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Deutschland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843213" y="4205288"/>
            <a:ext cx="3590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letztes Wochenende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635375" y="260350"/>
            <a:ext cx="1470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Spanien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01663" y="2997200"/>
            <a:ext cx="1306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Italien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922338" y="4221163"/>
            <a:ext cx="1562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Amerika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724525" y="3789363"/>
            <a:ext cx="1985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Frankreich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084888" y="836613"/>
            <a:ext cx="1901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Australien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484438" y="4868863"/>
            <a:ext cx="341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nach in die Schweiz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84163" y="5430838"/>
            <a:ext cx="1839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 Skegness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5364163" y="2636838"/>
            <a:ext cx="3224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nach in die Karibik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250825" y="965200"/>
            <a:ext cx="2389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mit dem Boot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6300788" y="260350"/>
            <a:ext cx="2241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mit dem Zug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395288" y="1700213"/>
            <a:ext cx="2203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mit dem Bus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250825" y="3644900"/>
            <a:ext cx="2355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mit dem Taxi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6318250" y="3213100"/>
            <a:ext cx="271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mit dem Schiff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5867400" y="5516563"/>
            <a:ext cx="3068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mit dem Flugzeug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6443663" y="4365625"/>
            <a:ext cx="2422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mit dem Auto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323850" y="2276475"/>
            <a:ext cx="1412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zu Fuss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419475" y="6092825"/>
            <a:ext cx="3967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mit dem Hubschrauber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4500563" y="2133600"/>
            <a:ext cx="3511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mit dem Raumschiff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2987675" y="1628775"/>
            <a:ext cx="2019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im Sommer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1908175" y="2349500"/>
            <a:ext cx="2446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letzte Woche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6084888" y="1557338"/>
            <a:ext cx="2274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letztes Jahr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1238250" y="6005513"/>
            <a:ext cx="14620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gestern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2484438" y="2997200"/>
            <a:ext cx="28680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err="1" smtClean="0">
                <a:latin typeface="Comic Sans MS" pitchFamily="66" charset="0"/>
              </a:rPr>
              <a:t>zu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>
                <a:latin typeface="Comic Sans MS" pitchFamily="66" charset="0"/>
              </a:rPr>
              <a:t>Weihnachten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2843213" y="5445125"/>
            <a:ext cx="2482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vor 10 Jahren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6122988" y="4941888"/>
            <a:ext cx="2552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gestern abend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3132138" y="893763"/>
            <a:ext cx="2443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heute morgen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2843213" y="3573463"/>
            <a:ext cx="233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in den Ferien</a:t>
            </a:r>
            <a:endParaRPr lang="en-US" sz="2800">
              <a:latin typeface="Comic Sans MS" pitchFamily="66" charset="0"/>
            </a:endParaRPr>
          </a:p>
        </p:txBody>
      </p:sp>
      <p:grpSp>
        <p:nvGrpSpPr>
          <p:cNvPr id="2087" name="Group 39"/>
          <p:cNvGrpSpPr>
            <a:grpSpLocks/>
          </p:cNvGrpSpPr>
          <p:nvPr/>
        </p:nvGrpSpPr>
        <p:grpSpPr bwMode="auto">
          <a:xfrm>
            <a:off x="2627313" y="4941888"/>
            <a:ext cx="577850" cy="358775"/>
            <a:chOff x="1655" y="3113"/>
            <a:chExt cx="364" cy="226"/>
          </a:xfrm>
        </p:grpSpPr>
        <p:sp>
          <p:nvSpPr>
            <p:cNvPr id="2085" name="Line 37"/>
            <p:cNvSpPr>
              <a:spLocks noChangeShapeType="1"/>
            </p:cNvSpPr>
            <p:nvPr/>
          </p:nvSpPr>
          <p:spPr bwMode="auto">
            <a:xfrm flipV="1">
              <a:off x="1655" y="3113"/>
              <a:ext cx="363" cy="2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086" name="Line 38"/>
            <p:cNvSpPr>
              <a:spLocks noChangeShapeType="1"/>
            </p:cNvSpPr>
            <p:nvPr/>
          </p:nvSpPr>
          <p:spPr bwMode="auto">
            <a:xfrm flipH="1" flipV="1">
              <a:off x="1701" y="3113"/>
              <a:ext cx="318" cy="2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88" name="Group 40"/>
          <p:cNvGrpSpPr>
            <a:grpSpLocks/>
          </p:cNvGrpSpPr>
          <p:nvPr/>
        </p:nvGrpSpPr>
        <p:grpSpPr bwMode="auto">
          <a:xfrm>
            <a:off x="5651500" y="2708275"/>
            <a:ext cx="577850" cy="358775"/>
            <a:chOff x="1655" y="3113"/>
            <a:chExt cx="364" cy="226"/>
          </a:xfrm>
        </p:grpSpPr>
        <p:sp>
          <p:nvSpPr>
            <p:cNvPr id="2089" name="Line 41"/>
            <p:cNvSpPr>
              <a:spLocks noChangeShapeType="1"/>
            </p:cNvSpPr>
            <p:nvPr/>
          </p:nvSpPr>
          <p:spPr bwMode="auto">
            <a:xfrm flipV="1">
              <a:off x="1655" y="3113"/>
              <a:ext cx="363" cy="2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090" name="Line 42"/>
            <p:cNvSpPr>
              <a:spLocks noChangeShapeType="1"/>
            </p:cNvSpPr>
            <p:nvPr/>
          </p:nvSpPr>
          <p:spPr bwMode="auto">
            <a:xfrm flipH="1" flipV="1">
              <a:off x="1701" y="3113"/>
              <a:ext cx="318" cy="2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107950" y="4797425"/>
            <a:ext cx="2441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 Griechenland</a:t>
            </a:r>
            <a:endParaRPr lang="en-US" sz="28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2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0" dur="1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2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9" dur="1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2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8" dur="1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7" dur="1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2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6" dur="1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5" dur="1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2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4" dur="1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2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3" dur="1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7" dur="2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2" dur="1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2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1" dur="1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2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0" dur="1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2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9" dur="1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3" dur="2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8" dur="1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9" dur="1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3" dur="20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8" dur="1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2" dur="20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7" dur="1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2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6" dur="1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0" dur="2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5" dur="1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9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4" dur="1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8" dur="2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3" dur="1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9" dur="2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4" dur="1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8" dur="20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2" grpId="1"/>
      <p:bldP spid="2054" grpId="0"/>
      <p:bldP spid="2054" grpId="1"/>
      <p:bldP spid="2055" grpId="0"/>
      <p:bldP spid="2055" grpId="1"/>
      <p:bldP spid="2056" grpId="0"/>
      <p:bldP spid="2056" grpId="1"/>
      <p:bldP spid="2057" grpId="0"/>
      <p:bldP spid="2057" grpId="1"/>
      <p:bldP spid="2058" grpId="0"/>
      <p:bldP spid="2058" grpId="1"/>
      <p:bldP spid="2059" grpId="0"/>
      <p:bldP spid="2059" grpId="1"/>
      <p:bldP spid="2060" grpId="0"/>
      <p:bldP spid="2060" grpId="1"/>
      <p:bldP spid="2061" grpId="0"/>
      <p:bldP spid="2061" grpId="1"/>
      <p:bldP spid="2062" grpId="0"/>
      <p:bldP spid="2062" grpId="1"/>
      <p:bldP spid="2063" grpId="0"/>
      <p:bldP spid="2063" grpId="1"/>
      <p:bldP spid="2064" grpId="0"/>
      <p:bldP spid="2064" grpId="1"/>
      <p:bldP spid="2065" grpId="0"/>
      <p:bldP spid="2065" grpId="1"/>
      <p:bldP spid="2066" grpId="0"/>
      <p:bldP spid="2066" grpId="1"/>
      <p:bldP spid="2067" grpId="0"/>
      <p:bldP spid="2067" grpId="1"/>
      <p:bldP spid="2068" grpId="0"/>
      <p:bldP spid="2068" grpId="1"/>
      <p:bldP spid="2069" grpId="0"/>
      <p:bldP spid="2069" grpId="1"/>
      <p:bldP spid="2070" grpId="0"/>
      <p:bldP spid="2070" grpId="1"/>
      <p:bldP spid="2071" grpId="0"/>
      <p:bldP spid="2071" grpId="1"/>
      <p:bldP spid="2072" grpId="0"/>
      <p:bldP spid="2072" grpId="1"/>
      <p:bldP spid="2073" grpId="0"/>
      <p:bldP spid="2073" grpId="1"/>
      <p:bldP spid="2074" grpId="0"/>
      <p:bldP spid="2074" grpId="1"/>
      <p:bldP spid="2075" grpId="0"/>
      <p:bldP spid="2075" grpId="1"/>
      <p:bldP spid="2077" grpId="0"/>
      <p:bldP spid="2077" grpId="1"/>
      <p:bldP spid="2078" grpId="0"/>
      <p:bldP spid="2078" grpId="1"/>
      <p:bldP spid="2079" grpId="0"/>
      <p:bldP spid="2079" grpId="1"/>
      <p:bldP spid="2080" grpId="0"/>
      <p:bldP spid="2080" grpId="1"/>
      <p:bldP spid="2081" grpId="0"/>
      <p:bldP spid="2081" grpId="1"/>
      <p:bldP spid="2082" grpId="0"/>
      <p:bldP spid="2082" grpId="1"/>
      <p:bldP spid="2091" grpId="0"/>
      <p:bldP spid="209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Group 2"/>
          <p:cNvGraphicFramePr>
            <a:graphicFrameLocks noGrp="1"/>
          </p:cNvGraphicFramePr>
          <p:nvPr/>
        </p:nvGraphicFramePr>
        <p:xfrm>
          <a:off x="539750" y="404813"/>
          <a:ext cx="8064500" cy="4537075"/>
        </p:xfrm>
        <a:graphic>
          <a:graphicData uri="http://schemas.openxmlformats.org/drawingml/2006/table">
            <a:tbl>
              <a:tblPr/>
              <a:tblGrid>
                <a:gridCol w="2687638"/>
                <a:gridCol w="2689225"/>
                <a:gridCol w="2687637"/>
              </a:tblGrid>
              <a:tr h="889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Wann?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Wie?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Wo?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48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352" name="AutoShape 16"/>
          <p:cNvSpPr>
            <a:spLocks noChangeArrowheads="1"/>
          </p:cNvSpPr>
          <p:nvPr/>
        </p:nvSpPr>
        <p:spPr bwMode="auto">
          <a:xfrm>
            <a:off x="755650" y="1196975"/>
            <a:ext cx="2160588" cy="503238"/>
          </a:xfrm>
          <a:prstGeom prst="wedgeRoundRectCallout">
            <a:avLst>
              <a:gd name="adj1" fmla="val -36921"/>
              <a:gd name="adj2" fmla="val 11025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GB" sz="2400">
                <a:solidFill>
                  <a:srgbClr val="00FF00"/>
                </a:solidFill>
              </a:rPr>
              <a:t>ich fahre…..</a:t>
            </a:r>
          </a:p>
        </p:txBody>
      </p:sp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3348038" y="1195388"/>
            <a:ext cx="2447925" cy="504825"/>
          </a:xfrm>
          <a:prstGeom prst="wedgeRoundRectCallout">
            <a:avLst>
              <a:gd name="adj1" fmla="val -33269"/>
              <a:gd name="adj2" fmla="val 10534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GB" sz="2400">
                <a:solidFill>
                  <a:srgbClr val="FF0000"/>
                </a:solidFill>
              </a:rPr>
              <a:t>mit…</a:t>
            </a:r>
          </a:p>
        </p:txBody>
      </p:sp>
      <p:sp>
        <p:nvSpPr>
          <p:cNvPr id="14354" name="AutoShape 18"/>
          <p:cNvSpPr>
            <a:spLocks noChangeArrowheads="1"/>
          </p:cNvSpPr>
          <p:nvPr/>
        </p:nvSpPr>
        <p:spPr bwMode="auto">
          <a:xfrm>
            <a:off x="6011863" y="1196975"/>
            <a:ext cx="2447925" cy="503238"/>
          </a:xfrm>
          <a:prstGeom prst="wedgeRoundRectCallout">
            <a:avLst>
              <a:gd name="adj1" fmla="val -34500"/>
              <a:gd name="adj2" fmla="val 9921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GB" sz="2400">
                <a:solidFill>
                  <a:srgbClr val="0000FF"/>
                </a:solidFill>
              </a:rPr>
              <a:t>nach..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733425" y="2636838"/>
            <a:ext cx="23256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00FF00"/>
                </a:solidFill>
                <a:latin typeface="Kristen ITC" pitchFamily="66" charset="0"/>
              </a:rPr>
              <a:t>im Sommer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3673475" y="2492375"/>
            <a:ext cx="19065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200">
                <a:solidFill>
                  <a:srgbClr val="FF0000"/>
                </a:solidFill>
                <a:latin typeface="Kristen ITC" pitchFamily="66" charset="0"/>
              </a:rPr>
              <a:t>dem </a:t>
            </a:r>
          </a:p>
          <a:p>
            <a:pPr algn="ctr"/>
            <a:r>
              <a:rPr lang="en-GB" sz="3200">
                <a:solidFill>
                  <a:srgbClr val="FF0000"/>
                </a:solidFill>
                <a:latin typeface="Kristen ITC" pitchFamily="66" charset="0"/>
              </a:rPr>
              <a:t>Flugzeug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6300788" y="2633663"/>
            <a:ext cx="19002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0000FF"/>
                </a:solidFill>
                <a:latin typeface="Kristen ITC" pitchFamily="66" charset="0"/>
              </a:rPr>
              <a:t>Portugal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2" grpId="0" animBg="1"/>
      <p:bldP spid="14353" grpId="0" animBg="1"/>
      <p:bldP spid="14354" grpId="0" animBg="1"/>
      <p:bldP spid="14355" grpId="0"/>
      <p:bldP spid="14356" grpId="0"/>
      <p:bldP spid="143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42" name="Group 22"/>
          <p:cNvGraphicFramePr>
            <a:graphicFrameLocks noGrp="1"/>
          </p:cNvGraphicFramePr>
          <p:nvPr/>
        </p:nvGraphicFramePr>
        <p:xfrm>
          <a:off x="539750" y="404813"/>
          <a:ext cx="8064500" cy="4537075"/>
        </p:xfrm>
        <a:graphic>
          <a:graphicData uri="http://schemas.openxmlformats.org/drawingml/2006/table">
            <a:tbl>
              <a:tblPr/>
              <a:tblGrid>
                <a:gridCol w="2687638"/>
                <a:gridCol w="2689225"/>
                <a:gridCol w="2687637"/>
              </a:tblGrid>
              <a:tr h="889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Wann?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Wie?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Wo?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48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44" name="AutoShape 24"/>
          <p:cNvSpPr>
            <a:spLocks noChangeArrowheads="1"/>
          </p:cNvSpPr>
          <p:nvPr/>
        </p:nvSpPr>
        <p:spPr bwMode="auto">
          <a:xfrm>
            <a:off x="755650" y="1196975"/>
            <a:ext cx="2160588" cy="503238"/>
          </a:xfrm>
          <a:prstGeom prst="wedgeRoundRectCallout">
            <a:avLst>
              <a:gd name="adj1" fmla="val -36921"/>
              <a:gd name="adj2" fmla="val 11025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GB" sz="2400">
                <a:solidFill>
                  <a:srgbClr val="00FF00"/>
                </a:solidFill>
              </a:rPr>
              <a:t>ich bin…..</a:t>
            </a:r>
          </a:p>
        </p:txBody>
      </p:sp>
      <p:sp>
        <p:nvSpPr>
          <p:cNvPr id="5145" name="AutoShape 25"/>
          <p:cNvSpPr>
            <a:spLocks noChangeArrowheads="1"/>
          </p:cNvSpPr>
          <p:nvPr/>
        </p:nvSpPr>
        <p:spPr bwMode="auto">
          <a:xfrm>
            <a:off x="3348038" y="1195388"/>
            <a:ext cx="2447925" cy="504825"/>
          </a:xfrm>
          <a:prstGeom prst="wedgeRoundRectCallout">
            <a:avLst>
              <a:gd name="adj1" fmla="val -33269"/>
              <a:gd name="adj2" fmla="val 10534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GB" sz="2400">
                <a:solidFill>
                  <a:srgbClr val="FF0000"/>
                </a:solidFill>
              </a:rPr>
              <a:t>mit…</a:t>
            </a:r>
          </a:p>
        </p:txBody>
      </p:sp>
      <p:sp>
        <p:nvSpPr>
          <p:cNvPr id="5146" name="AutoShape 26"/>
          <p:cNvSpPr>
            <a:spLocks noChangeArrowheads="1"/>
          </p:cNvSpPr>
          <p:nvPr/>
        </p:nvSpPr>
        <p:spPr bwMode="auto">
          <a:xfrm>
            <a:off x="6011863" y="1196975"/>
            <a:ext cx="2447925" cy="503238"/>
          </a:xfrm>
          <a:prstGeom prst="wedgeRoundRectCallout">
            <a:avLst>
              <a:gd name="adj1" fmla="val -34500"/>
              <a:gd name="adj2" fmla="val 9921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GB" sz="2400">
                <a:solidFill>
                  <a:srgbClr val="0000FF"/>
                </a:solidFill>
              </a:rPr>
              <a:t>nach..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733425" y="2636838"/>
            <a:ext cx="23256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00FF00"/>
                </a:solidFill>
                <a:latin typeface="Kristen ITC" pitchFamily="66" charset="0"/>
              </a:rPr>
              <a:t>im Sommer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3673475" y="2492375"/>
            <a:ext cx="19065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200">
                <a:solidFill>
                  <a:srgbClr val="FF0000"/>
                </a:solidFill>
                <a:latin typeface="Kristen ITC" pitchFamily="66" charset="0"/>
              </a:rPr>
              <a:t>dem </a:t>
            </a:r>
          </a:p>
          <a:p>
            <a:pPr algn="ctr"/>
            <a:r>
              <a:rPr lang="en-GB" sz="3200">
                <a:solidFill>
                  <a:srgbClr val="FF0000"/>
                </a:solidFill>
                <a:latin typeface="Kristen ITC" pitchFamily="66" charset="0"/>
              </a:rPr>
              <a:t>Flugzeug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6300788" y="2633663"/>
            <a:ext cx="19002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0000FF"/>
                </a:solidFill>
                <a:latin typeface="Kristen ITC" pitchFamily="66" charset="0"/>
              </a:rPr>
              <a:t>Portugal</a:t>
            </a:r>
          </a:p>
        </p:txBody>
      </p:sp>
      <p:sp>
        <p:nvSpPr>
          <p:cNvPr id="5151" name="AutoShape 31"/>
          <p:cNvSpPr>
            <a:spLocks noChangeArrowheads="1"/>
          </p:cNvSpPr>
          <p:nvPr/>
        </p:nvSpPr>
        <p:spPr bwMode="auto">
          <a:xfrm>
            <a:off x="6443663" y="4221163"/>
            <a:ext cx="2447925" cy="503237"/>
          </a:xfrm>
          <a:prstGeom prst="wedgeRoundRectCallout">
            <a:avLst>
              <a:gd name="adj1" fmla="val -52981"/>
              <a:gd name="adj2" fmla="val -14243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GB" sz="2400">
                <a:solidFill>
                  <a:srgbClr val="0000FF"/>
                </a:solidFill>
              </a:rPr>
              <a:t>…..gefahren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4" grpId="0" animBg="1"/>
      <p:bldP spid="5145" grpId="0" animBg="1"/>
      <p:bldP spid="5146" grpId="0" animBg="1"/>
      <p:bldP spid="5148" grpId="0"/>
      <p:bldP spid="5149" grpId="0"/>
      <p:bldP spid="5150" grpId="0"/>
      <p:bldP spid="51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3492500" y="5265738"/>
            <a:ext cx="2160588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9246" name="Group 30"/>
          <p:cNvGraphicFramePr>
            <a:graphicFrameLocks noGrp="1"/>
          </p:cNvGraphicFramePr>
          <p:nvPr/>
        </p:nvGraphicFramePr>
        <p:xfrm>
          <a:off x="539750" y="1978025"/>
          <a:ext cx="8064500" cy="3035300"/>
        </p:xfrm>
        <a:graphic>
          <a:graphicData uri="http://schemas.openxmlformats.org/drawingml/2006/table">
            <a:tbl>
              <a:tblPr/>
              <a:tblGrid>
                <a:gridCol w="2687638"/>
                <a:gridCol w="2689225"/>
                <a:gridCol w="2687637"/>
              </a:tblGrid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Wann bist du weggefahren?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Wie bist du gefahren</a:t>
                      </a: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 bist du hingefahren?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6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232" name="AutoShape 16"/>
          <p:cNvSpPr>
            <a:spLocks noChangeArrowheads="1"/>
          </p:cNvSpPr>
          <p:nvPr/>
        </p:nvSpPr>
        <p:spPr bwMode="auto">
          <a:xfrm>
            <a:off x="900113" y="3500438"/>
            <a:ext cx="1943100" cy="1368425"/>
          </a:xfrm>
          <a:prstGeom prst="wedgeRoundRectCallout">
            <a:avLst>
              <a:gd name="adj1" fmla="val -38806"/>
              <a:gd name="adj2" fmla="val -9199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GB" sz="2400">
                <a:solidFill>
                  <a:srgbClr val="0000FF"/>
                </a:solidFill>
                <a:latin typeface="Kristen ITC" pitchFamily="66" charset="0"/>
              </a:rPr>
              <a:t>ich bin im…… gefahren</a:t>
            </a:r>
          </a:p>
        </p:txBody>
      </p:sp>
      <p:sp>
        <p:nvSpPr>
          <p:cNvPr id="9233" name="AutoShape 17"/>
          <p:cNvSpPr>
            <a:spLocks noChangeArrowheads="1"/>
          </p:cNvSpPr>
          <p:nvPr/>
        </p:nvSpPr>
        <p:spPr bwMode="auto">
          <a:xfrm>
            <a:off x="3635375" y="3500438"/>
            <a:ext cx="1800225" cy="1368425"/>
          </a:xfrm>
          <a:prstGeom prst="wedgeRoundRectCallout">
            <a:avLst>
              <a:gd name="adj1" fmla="val -35625"/>
              <a:gd name="adj2" fmla="val -9118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GB" sz="2400">
                <a:solidFill>
                  <a:srgbClr val="FF0000"/>
                </a:solidFill>
                <a:latin typeface="Kristen ITC" pitchFamily="66" charset="0"/>
              </a:rPr>
              <a:t>ich bin mit…… gefahren</a:t>
            </a:r>
          </a:p>
        </p:txBody>
      </p:sp>
      <p:sp>
        <p:nvSpPr>
          <p:cNvPr id="9234" name="AutoShape 18"/>
          <p:cNvSpPr>
            <a:spLocks noChangeArrowheads="1"/>
          </p:cNvSpPr>
          <p:nvPr/>
        </p:nvSpPr>
        <p:spPr bwMode="auto">
          <a:xfrm>
            <a:off x="6227763" y="3571875"/>
            <a:ext cx="2087562" cy="1296988"/>
          </a:xfrm>
          <a:prstGeom prst="wedgeRoundRectCallout">
            <a:avLst>
              <a:gd name="adj1" fmla="val -41634"/>
              <a:gd name="adj2" fmla="val -10214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GB" sz="2400">
                <a:solidFill>
                  <a:srgbClr val="00FF00"/>
                </a:solidFill>
                <a:latin typeface="Kristen ITC" pitchFamily="66" charset="0"/>
              </a:rPr>
              <a:t>ich bin nach…… gefahren</a:t>
            </a:r>
          </a:p>
        </p:txBody>
      </p:sp>
      <p:sp>
        <p:nvSpPr>
          <p:cNvPr id="9247" name="WordArt 31"/>
          <p:cNvSpPr>
            <a:spLocks noChangeArrowheads="1" noChangeShapeType="1" noTextEdit="1"/>
          </p:cNvSpPr>
          <p:nvPr/>
        </p:nvSpPr>
        <p:spPr bwMode="auto">
          <a:xfrm>
            <a:off x="971550" y="549275"/>
            <a:ext cx="7272338" cy="1295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Bist du in letztes Jahr weggefahren?</a:t>
            </a:r>
            <a:endParaRPr lang="en-GB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Impact"/>
            </a:endParaRPr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827088" y="5264150"/>
            <a:ext cx="2160587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9249" name="Picture 33" descr="j0424206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5013325"/>
            <a:ext cx="1809750" cy="1193800"/>
          </a:xfrm>
          <a:prstGeom prst="rect">
            <a:avLst/>
          </a:prstGeom>
          <a:noFill/>
        </p:spPr>
      </p:pic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6227763" y="5264150"/>
            <a:ext cx="2160587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9252" name="Picture 36" descr="j043618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4941888"/>
            <a:ext cx="1463675" cy="1308100"/>
          </a:xfrm>
          <a:prstGeom prst="rect">
            <a:avLst/>
          </a:prstGeom>
          <a:noFill/>
        </p:spPr>
      </p:pic>
      <p:pic>
        <p:nvPicPr>
          <p:cNvPr id="9254" name="Picture 38" descr="j0434631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550" y="5157788"/>
            <a:ext cx="1863725" cy="993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2" grpId="0" animBg="1"/>
      <p:bldP spid="9233" grpId="0" animBg="1"/>
      <p:bldP spid="92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276600" y="584200"/>
            <a:ext cx="2160588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611188" y="582613"/>
            <a:ext cx="2160587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6011863" y="582613"/>
            <a:ext cx="2160587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3276600" y="2852738"/>
            <a:ext cx="2160588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611188" y="2852738"/>
            <a:ext cx="2160587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12318" name="Picture 30" descr="j0424206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1225" y="2565400"/>
            <a:ext cx="1809750" cy="1193800"/>
          </a:xfrm>
          <a:prstGeom prst="rect">
            <a:avLst/>
          </a:prstGeom>
          <a:noFill/>
        </p:spPr>
      </p:pic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6011863" y="2781300"/>
            <a:ext cx="2160587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auto">
          <a:xfrm>
            <a:off x="3276600" y="4184650"/>
            <a:ext cx="2160588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611188" y="4183063"/>
            <a:ext cx="2160587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325" name="Rectangle 37"/>
          <p:cNvSpPr>
            <a:spLocks noChangeArrowheads="1"/>
          </p:cNvSpPr>
          <p:nvPr/>
        </p:nvSpPr>
        <p:spPr bwMode="auto">
          <a:xfrm>
            <a:off x="6011863" y="4183063"/>
            <a:ext cx="2160587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328" name="Rectangle 40"/>
          <p:cNvSpPr>
            <a:spLocks noChangeArrowheads="1"/>
          </p:cNvSpPr>
          <p:nvPr/>
        </p:nvSpPr>
        <p:spPr bwMode="auto">
          <a:xfrm>
            <a:off x="3276600" y="5624513"/>
            <a:ext cx="2160588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329" name="Rectangle 41"/>
          <p:cNvSpPr>
            <a:spLocks noChangeArrowheads="1"/>
          </p:cNvSpPr>
          <p:nvPr/>
        </p:nvSpPr>
        <p:spPr bwMode="auto">
          <a:xfrm>
            <a:off x="611188" y="5622925"/>
            <a:ext cx="2160587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331" name="Rectangle 43"/>
          <p:cNvSpPr>
            <a:spLocks noChangeArrowheads="1"/>
          </p:cNvSpPr>
          <p:nvPr/>
        </p:nvSpPr>
        <p:spPr bwMode="auto">
          <a:xfrm>
            <a:off x="6011863" y="5622925"/>
            <a:ext cx="2160587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12332" name="Picture 44" descr="j043618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9525" y="5300663"/>
            <a:ext cx="1463675" cy="1308100"/>
          </a:xfrm>
          <a:prstGeom prst="rect">
            <a:avLst/>
          </a:prstGeom>
          <a:noFill/>
        </p:spPr>
      </p:pic>
      <p:sp>
        <p:nvSpPr>
          <p:cNvPr id="12334" name="Rectangle 46"/>
          <p:cNvSpPr>
            <a:spLocks noChangeArrowheads="1"/>
          </p:cNvSpPr>
          <p:nvPr/>
        </p:nvSpPr>
        <p:spPr bwMode="auto">
          <a:xfrm>
            <a:off x="3276600" y="1665288"/>
            <a:ext cx="2160588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335" name="Rectangle 47"/>
          <p:cNvSpPr>
            <a:spLocks noChangeArrowheads="1"/>
          </p:cNvSpPr>
          <p:nvPr/>
        </p:nvSpPr>
        <p:spPr bwMode="auto">
          <a:xfrm>
            <a:off x="611188" y="1663700"/>
            <a:ext cx="2160587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337" name="Rectangle 49"/>
          <p:cNvSpPr>
            <a:spLocks noChangeArrowheads="1"/>
          </p:cNvSpPr>
          <p:nvPr/>
        </p:nvSpPr>
        <p:spPr bwMode="auto">
          <a:xfrm>
            <a:off x="6011863" y="1663700"/>
            <a:ext cx="2160587" cy="720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12340" name="Picture 52" descr="j0434819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375" y="115888"/>
            <a:ext cx="1368425" cy="1368425"/>
          </a:xfrm>
          <a:prstGeom prst="rect">
            <a:avLst/>
          </a:prstGeom>
          <a:noFill/>
        </p:spPr>
      </p:pic>
      <p:pic>
        <p:nvPicPr>
          <p:cNvPr id="12342" name="Picture 54" descr="j0398529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375" y="1557338"/>
            <a:ext cx="1490663" cy="952500"/>
          </a:xfrm>
          <a:prstGeom prst="rect">
            <a:avLst/>
          </a:prstGeom>
          <a:noFill/>
        </p:spPr>
      </p:pic>
      <p:pic>
        <p:nvPicPr>
          <p:cNvPr id="12344" name="Picture 56" descr="j0413626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8400" y="5300663"/>
            <a:ext cx="1163638" cy="1211262"/>
          </a:xfrm>
          <a:prstGeom prst="rect">
            <a:avLst/>
          </a:prstGeom>
          <a:noFill/>
        </p:spPr>
      </p:pic>
      <p:pic>
        <p:nvPicPr>
          <p:cNvPr id="12345" name="Picture 57" descr="j0295603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83000" y="3860800"/>
            <a:ext cx="1609725" cy="1411288"/>
          </a:xfrm>
          <a:prstGeom prst="rect">
            <a:avLst/>
          </a:prstGeom>
          <a:noFill/>
        </p:spPr>
      </p:pic>
      <p:pic>
        <p:nvPicPr>
          <p:cNvPr id="12346" name="Picture 58" descr="j0405826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72225" y="3860800"/>
            <a:ext cx="1411288" cy="1384300"/>
          </a:xfrm>
          <a:prstGeom prst="rect">
            <a:avLst/>
          </a:prstGeom>
          <a:noFill/>
        </p:spPr>
      </p:pic>
      <p:pic>
        <p:nvPicPr>
          <p:cNvPr id="12348" name="Picture 60" descr="fl00128_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43663" y="404813"/>
            <a:ext cx="1368425" cy="1074737"/>
          </a:xfrm>
          <a:prstGeom prst="rect">
            <a:avLst/>
          </a:prstGeom>
          <a:noFill/>
        </p:spPr>
      </p:pic>
      <p:pic>
        <p:nvPicPr>
          <p:cNvPr id="12349" name="Picture 61" descr="j0424688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43663" y="2627313"/>
            <a:ext cx="1308100" cy="1162050"/>
          </a:xfrm>
          <a:prstGeom prst="rect">
            <a:avLst/>
          </a:prstGeom>
          <a:noFill/>
        </p:spPr>
      </p:pic>
      <p:pic>
        <p:nvPicPr>
          <p:cNvPr id="12350" name="Picture 62" descr="j0434621[1]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55650" y="2708275"/>
            <a:ext cx="1866900" cy="990600"/>
          </a:xfrm>
          <a:prstGeom prst="rect">
            <a:avLst/>
          </a:prstGeom>
          <a:noFill/>
        </p:spPr>
      </p:pic>
      <p:pic>
        <p:nvPicPr>
          <p:cNvPr id="12351" name="Picture 63" descr="j0434633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55650" y="4076700"/>
            <a:ext cx="1866900" cy="990600"/>
          </a:xfrm>
          <a:prstGeom prst="rect">
            <a:avLst/>
          </a:prstGeom>
          <a:noFill/>
        </p:spPr>
      </p:pic>
      <p:pic>
        <p:nvPicPr>
          <p:cNvPr id="12352" name="Picture 64" descr="j0434623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5650" y="5445125"/>
            <a:ext cx="1866900" cy="993775"/>
          </a:xfrm>
          <a:prstGeom prst="rect">
            <a:avLst/>
          </a:prstGeom>
          <a:noFill/>
        </p:spPr>
      </p:pic>
      <p:pic>
        <p:nvPicPr>
          <p:cNvPr id="12353" name="Picture 65" descr="j0434627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5650" y="1557338"/>
            <a:ext cx="1863725" cy="990600"/>
          </a:xfrm>
          <a:prstGeom prst="rect">
            <a:avLst/>
          </a:prstGeom>
          <a:noFill/>
        </p:spPr>
      </p:pic>
      <p:pic>
        <p:nvPicPr>
          <p:cNvPr id="12354" name="Picture 66" descr="j0434617[1]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5650" y="476250"/>
            <a:ext cx="1866900" cy="993775"/>
          </a:xfrm>
          <a:prstGeom prst="rect">
            <a:avLst/>
          </a:prstGeom>
          <a:noFill/>
        </p:spPr>
      </p:pic>
      <p:pic>
        <p:nvPicPr>
          <p:cNvPr id="12355" name="Picture 67" descr="j0240623[1]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300788" y="1484313"/>
            <a:ext cx="1560512" cy="1127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europe_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8913"/>
            <a:ext cx="4922838" cy="6419850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5651500" y="260350"/>
            <a:ext cx="3024188" cy="6264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>
                <a:latin typeface="Kristen ITC" pitchFamily="66" charset="0"/>
              </a:rPr>
              <a:t>Wo bist du in Urlaub </a:t>
            </a:r>
          </a:p>
          <a:p>
            <a:pPr algn="ctr"/>
            <a:r>
              <a:rPr lang="en-GB">
                <a:latin typeface="Kristen ITC" pitchFamily="66" charset="0"/>
              </a:rPr>
              <a:t>hingefahren?</a:t>
            </a:r>
          </a:p>
          <a:p>
            <a:pPr algn="ctr"/>
            <a:endParaRPr lang="en-GB">
              <a:latin typeface="Kristen ITC" pitchFamily="66" charset="0"/>
            </a:endParaRPr>
          </a:p>
          <a:p>
            <a:pPr algn="ctr"/>
            <a:r>
              <a:rPr lang="en-GB">
                <a:solidFill>
                  <a:srgbClr val="0000FF"/>
                </a:solidFill>
                <a:latin typeface="Kristen ITC" pitchFamily="66" charset="0"/>
              </a:rPr>
              <a:t>Ich bin nach……</a:t>
            </a:r>
          </a:p>
          <a:p>
            <a:pPr algn="ctr"/>
            <a:r>
              <a:rPr lang="en-GB">
                <a:solidFill>
                  <a:srgbClr val="0000FF"/>
                </a:solidFill>
                <a:latin typeface="Kristen ITC" pitchFamily="66" charset="0"/>
              </a:rPr>
              <a:t>gefahren</a:t>
            </a:r>
            <a:endParaRPr lang="en-GB" u="sng">
              <a:solidFill>
                <a:srgbClr val="0000FF"/>
              </a:solidFill>
              <a:latin typeface="Kristen ITC" pitchFamily="66" charset="0"/>
            </a:endParaRPr>
          </a:p>
          <a:p>
            <a:pPr algn="ctr"/>
            <a:endParaRPr lang="en-GB">
              <a:latin typeface="Kristen ITC" pitchFamily="66" charset="0"/>
            </a:endParaRPr>
          </a:p>
          <a:p>
            <a:pPr algn="ctr"/>
            <a:endParaRPr lang="en-GB">
              <a:latin typeface="Kristen ITC" pitchFamily="66" charset="0"/>
            </a:endParaRPr>
          </a:p>
          <a:p>
            <a:pPr algn="ctr"/>
            <a:r>
              <a:rPr lang="en-GB">
                <a:latin typeface="Kristen ITC" pitchFamily="66" charset="0"/>
              </a:rPr>
              <a:t>Wie bist du </a:t>
            </a:r>
          </a:p>
          <a:p>
            <a:pPr algn="ctr"/>
            <a:r>
              <a:rPr lang="en-GB">
                <a:latin typeface="Kristen ITC" pitchFamily="66" charset="0"/>
              </a:rPr>
              <a:t>gefahren?</a:t>
            </a:r>
          </a:p>
          <a:p>
            <a:pPr algn="ctr"/>
            <a:endParaRPr lang="en-GB">
              <a:latin typeface="Kristen ITC" pitchFamily="66" charset="0"/>
            </a:endParaRPr>
          </a:p>
          <a:p>
            <a:pPr algn="ctr"/>
            <a:r>
              <a:rPr lang="en-GB">
                <a:solidFill>
                  <a:srgbClr val="0000FF"/>
                </a:solidFill>
                <a:latin typeface="Kristen ITC" pitchFamily="66" charset="0"/>
              </a:rPr>
              <a:t>Ich bin mit…… </a:t>
            </a:r>
          </a:p>
          <a:p>
            <a:pPr algn="ctr"/>
            <a:r>
              <a:rPr lang="en-GB">
                <a:solidFill>
                  <a:srgbClr val="0000FF"/>
                </a:solidFill>
                <a:latin typeface="Kristen ITC" pitchFamily="66" charset="0"/>
              </a:rPr>
              <a:t>gefahren</a:t>
            </a:r>
          </a:p>
          <a:p>
            <a:pPr algn="ctr"/>
            <a:endParaRPr lang="en-GB">
              <a:latin typeface="Kristen ITC" pitchFamily="66" charset="0"/>
            </a:endParaRPr>
          </a:p>
          <a:p>
            <a:pPr algn="ctr"/>
            <a:endParaRPr lang="en-GB">
              <a:latin typeface="Kristen ITC" pitchFamily="66" charset="0"/>
            </a:endParaRPr>
          </a:p>
          <a:p>
            <a:pPr algn="ctr"/>
            <a:r>
              <a:rPr lang="en-GB">
                <a:latin typeface="Kristen ITC" pitchFamily="66" charset="0"/>
              </a:rPr>
              <a:t>Wann bist du</a:t>
            </a:r>
          </a:p>
          <a:p>
            <a:pPr algn="ctr"/>
            <a:r>
              <a:rPr lang="en-GB">
                <a:latin typeface="Kristen ITC" pitchFamily="66" charset="0"/>
              </a:rPr>
              <a:t>gefahren?</a:t>
            </a:r>
          </a:p>
          <a:p>
            <a:pPr algn="ctr"/>
            <a:endParaRPr lang="en-GB">
              <a:latin typeface="Kristen ITC" pitchFamily="66" charset="0"/>
            </a:endParaRPr>
          </a:p>
          <a:p>
            <a:pPr algn="ctr"/>
            <a:r>
              <a:rPr lang="en-GB">
                <a:solidFill>
                  <a:srgbClr val="0000FF"/>
                </a:solidFill>
                <a:latin typeface="Kristen ITC" pitchFamily="66" charset="0"/>
              </a:rPr>
              <a:t>Ich bin (im August) </a:t>
            </a:r>
          </a:p>
          <a:p>
            <a:pPr algn="ctr"/>
            <a:r>
              <a:rPr lang="en-GB">
                <a:solidFill>
                  <a:srgbClr val="0000FF"/>
                </a:solidFill>
                <a:latin typeface="Kristen ITC" pitchFamily="66" charset="0"/>
              </a:rPr>
              <a:t>gefahren</a:t>
            </a:r>
            <a:endParaRPr lang="en-GB" u="sng">
              <a:solidFill>
                <a:srgbClr val="0000FF"/>
              </a:solidFill>
              <a:latin typeface="Kristen ITC" pitchFamily="66" charset="0"/>
            </a:endParaRPr>
          </a:p>
          <a:p>
            <a:pPr algn="ctr"/>
            <a:endParaRPr lang="en-GB">
              <a:latin typeface="Kristen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406</Words>
  <Application>Microsoft Office PowerPoint</Application>
  <PresentationFormat>On-screen Show (4:3)</PresentationFormat>
  <Paragraphs>139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Kristen ITC</vt:lpstr>
      <vt:lpstr>Comic Sans MS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S.Barfoot</dc:creator>
  <cp:lastModifiedBy>stMorrisR01</cp:lastModifiedBy>
  <cp:revision>9</cp:revision>
  <dcterms:created xsi:type="dcterms:W3CDTF">2008-01-30T12:04:08Z</dcterms:created>
  <dcterms:modified xsi:type="dcterms:W3CDTF">2012-01-05T10:13:45Z</dcterms:modified>
</cp:coreProperties>
</file>